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1299" r:id="rId2"/>
    <p:sldId id="1300" r:id="rId3"/>
    <p:sldId id="1301" r:id="rId4"/>
    <p:sldId id="1302" r:id="rId5"/>
    <p:sldId id="1303" r:id="rId6"/>
    <p:sldId id="1304" r:id="rId7"/>
    <p:sldId id="1305" r:id="rId8"/>
    <p:sldId id="1306" r:id="rId9"/>
    <p:sldId id="1307" r:id="rId10"/>
    <p:sldId id="1308" r:id="rId11"/>
    <p:sldId id="1311" r:id="rId12"/>
    <p:sldId id="1309" r:id="rId13"/>
    <p:sldId id="1310" r:id="rId14"/>
    <p:sldId id="1312" r:id="rId15"/>
    <p:sldId id="1313" r:id="rId16"/>
    <p:sldId id="1314" r:id="rId17"/>
    <p:sldId id="1315" r:id="rId18"/>
    <p:sldId id="1316" r:id="rId19"/>
    <p:sldId id="1317" r:id="rId20"/>
    <p:sldId id="1318" r:id="rId21"/>
    <p:sldId id="1319" r:id="rId22"/>
    <p:sldId id="1320" r:id="rId23"/>
    <p:sldId id="1321" r:id="rId24"/>
    <p:sldId id="1322" r:id="rId25"/>
    <p:sldId id="1323" r:id="rId26"/>
    <p:sldId id="1324" r:id="rId27"/>
    <p:sldId id="1325" r:id="rId28"/>
    <p:sldId id="1326" r:id="rId29"/>
    <p:sldId id="1327" r:id="rId30"/>
    <p:sldId id="1328" r:id="rId31"/>
    <p:sldId id="1329" r:id="rId32"/>
    <p:sldId id="1330" r:id="rId33"/>
    <p:sldId id="1331" r:id="rId34"/>
    <p:sldId id="1332" r:id="rId35"/>
    <p:sldId id="1333" r:id="rId36"/>
    <p:sldId id="1334" r:id="rId37"/>
    <p:sldId id="1335" r:id="rId38"/>
    <p:sldId id="1336" r:id="rId39"/>
    <p:sldId id="1337" r:id="rId40"/>
    <p:sldId id="1338" r:id="rId41"/>
    <p:sldId id="1339" r:id="rId42"/>
    <p:sldId id="1340" r:id="rId43"/>
    <p:sldId id="1341" r:id="rId44"/>
    <p:sldId id="1342" r:id="rId45"/>
    <p:sldId id="1343" r:id="rId46"/>
    <p:sldId id="1344" r:id="rId47"/>
    <p:sldId id="1345" r:id="rId48"/>
    <p:sldId id="1346" r:id="rId49"/>
    <p:sldId id="1347" r:id="rId50"/>
    <p:sldId id="1348" r:id="rId51"/>
    <p:sldId id="1349" r:id="rId52"/>
    <p:sldId id="1350" r:id="rId53"/>
    <p:sldId id="1351" r:id="rId54"/>
  </p:sldIdLst>
  <p:sldSz cx="9144000" cy="6858000" type="screen4x3"/>
  <p:notesSz cx="6781800" cy="9918700"/>
  <p:defaultTex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99"/>
    <a:srgbClr val="3333CC"/>
    <a:srgbClr val="FFFF66"/>
    <a:srgbClr val="0000CC"/>
    <a:srgbClr val="FFCC99"/>
    <a:srgbClr val="FFCC66"/>
    <a:srgbClr val="FF0701"/>
    <a:srgbClr val="52B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015" autoAdjust="0"/>
  </p:normalViewPr>
  <p:slideViewPr>
    <p:cSldViewPr>
      <p:cViewPr>
        <p:scale>
          <a:sx n="75" d="100"/>
          <a:sy n="75" d="100"/>
        </p:scale>
        <p:origin x="1614" y="94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en-US" altLang="de-DE"/>
          </a:p>
        </p:txBody>
      </p:sp>
      <p:sp>
        <p:nvSpPr>
          <p:cNvPr id="132099"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ltLang="de-DE"/>
          </a:p>
        </p:txBody>
      </p:sp>
      <p:sp>
        <p:nvSpPr>
          <p:cNvPr id="132100"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en-US" altLang="de-DE"/>
          </a:p>
        </p:txBody>
      </p:sp>
      <p:sp>
        <p:nvSpPr>
          <p:cNvPr id="132101"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E5A8AB54-7787-4AC4-BDC4-86C8883C3FFB}" type="slidenum">
              <a:rPr lang="en-US" altLang="de-DE"/>
              <a:pPr>
                <a:defRPr/>
              </a:pPr>
              <a:t>‹Nr.›</a:t>
            </a:fld>
            <a:endParaRPr lang="en-US" altLang="de-DE"/>
          </a:p>
        </p:txBody>
      </p:sp>
    </p:spTree>
    <p:extLst>
      <p:ext uri="{BB962C8B-B14F-4D97-AF65-F5344CB8AC3E}">
        <p14:creationId xmlns:p14="http://schemas.microsoft.com/office/powerpoint/2010/main" val="206454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de-DE" altLang="de-DE"/>
          </a:p>
        </p:txBody>
      </p:sp>
      <p:sp>
        <p:nvSpPr>
          <p:cNvPr id="3075"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de-DE" altLang="de-DE"/>
          </a:p>
        </p:txBody>
      </p:sp>
      <p:sp>
        <p:nvSpPr>
          <p:cNvPr id="5427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de-DE" altLang="de-DE"/>
          </a:p>
        </p:txBody>
      </p:sp>
      <p:sp>
        <p:nvSpPr>
          <p:cNvPr id="3079"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29CEF06C-B910-4FAD-A5E6-775894F8EE33}" type="slidenum">
              <a:rPr lang="de-DE" altLang="de-DE"/>
              <a:pPr>
                <a:defRPr/>
              </a:pPr>
              <a:t>‹Nr.›</a:t>
            </a:fld>
            <a:endParaRPr lang="de-DE" altLang="de-DE"/>
          </a:p>
        </p:txBody>
      </p:sp>
    </p:spTree>
    <p:extLst>
      <p:ext uri="{BB962C8B-B14F-4D97-AF65-F5344CB8AC3E}">
        <p14:creationId xmlns:p14="http://schemas.microsoft.com/office/powerpoint/2010/main" val="60259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3917EFD-3C9F-4F81-B760-9000E55AF854}" type="slidenum">
              <a:rPr lang="de-DE" altLang="de-DE"/>
              <a:pPr>
                <a:defRPr/>
              </a:pPr>
              <a:t>‹Nr.›</a:t>
            </a:fld>
            <a:endParaRPr lang="de-DE" altLang="de-DE"/>
          </a:p>
        </p:txBody>
      </p:sp>
    </p:spTree>
    <p:extLst>
      <p:ext uri="{BB962C8B-B14F-4D97-AF65-F5344CB8AC3E}">
        <p14:creationId xmlns:p14="http://schemas.microsoft.com/office/powerpoint/2010/main" val="3005611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F7F6EFC-FC9D-4D19-8849-5E2A1F716224}" type="slidenum">
              <a:rPr lang="de-DE" altLang="de-DE"/>
              <a:pPr>
                <a:defRPr/>
              </a:pPr>
              <a:t>‹Nr.›</a:t>
            </a:fld>
            <a:endParaRPr lang="de-DE" altLang="de-DE"/>
          </a:p>
        </p:txBody>
      </p:sp>
    </p:spTree>
    <p:extLst>
      <p:ext uri="{BB962C8B-B14F-4D97-AF65-F5344CB8AC3E}">
        <p14:creationId xmlns:p14="http://schemas.microsoft.com/office/powerpoint/2010/main" val="18197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0175"/>
            <a:ext cx="2057400" cy="65389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30175"/>
            <a:ext cx="6019800" cy="65389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4D01833A-3B55-4D9B-B178-5451B2B2B1D0}" type="slidenum">
              <a:rPr lang="de-DE" altLang="de-DE"/>
              <a:pPr>
                <a:defRPr/>
              </a:pPr>
              <a:t>‹Nr.›</a:t>
            </a:fld>
            <a:endParaRPr lang="de-DE" altLang="de-DE"/>
          </a:p>
        </p:txBody>
      </p:sp>
    </p:spTree>
    <p:extLst>
      <p:ext uri="{BB962C8B-B14F-4D97-AF65-F5344CB8AC3E}">
        <p14:creationId xmlns:p14="http://schemas.microsoft.com/office/powerpoint/2010/main" val="213143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EED81A54-E60C-4E03-A5C6-08FAFB55BF65}" type="slidenum">
              <a:rPr lang="de-DE" altLang="de-DE"/>
              <a:pPr>
                <a:defRPr/>
              </a:pPr>
              <a:t>‹Nr.›</a:t>
            </a:fld>
            <a:endParaRPr lang="de-DE" altLang="de-DE"/>
          </a:p>
        </p:txBody>
      </p:sp>
    </p:spTree>
    <p:extLst>
      <p:ext uri="{BB962C8B-B14F-4D97-AF65-F5344CB8AC3E}">
        <p14:creationId xmlns:p14="http://schemas.microsoft.com/office/powerpoint/2010/main" val="116372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01ABB0D5-BA17-432A-A083-5E9EB101FCD3}" type="slidenum">
              <a:rPr lang="de-DE" altLang="de-DE"/>
              <a:pPr>
                <a:defRPr/>
              </a:pPr>
              <a:t>‹Nr.›</a:t>
            </a:fld>
            <a:endParaRPr lang="de-DE" altLang="de-DE"/>
          </a:p>
        </p:txBody>
      </p:sp>
    </p:spTree>
    <p:extLst>
      <p:ext uri="{BB962C8B-B14F-4D97-AF65-F5344CB8AC3E}">
        <p14:creationId xmlns:p14="http://schemas.microsoft.com/office/powerpoint/2010/main" val="3972245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0F75F677-3C58-4D96-988C-15361F3C177C}" type="slidenum">
              <a:rPr lang="de-DE" altLang="de-DE"/>
              <a:pPr>
                <a:defRPr/>
              </a:pPr>
              <a:t>‹Nr.›</a:t>
            </a:fld>
            <a:endParaRPr lang="de-DE" altLang="de-DE"/>
          </a:p>
        </p:txBody>
      </p:sp>
    </p:spTree>
    <p:extLst>
      <p:ext uri="{BB962C8B-B14F-4D97-AF65-F5344CB8AC3E}">
        <p14:creationId xmlns:p14="http://schemas.microsoft.com/office/powerpoint/2010/main" val="67808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0764C323-AEB0-4F88-A9A5-750A8368DF83}" type="slidenum">
              <a:rPr lang="de-DE" altLang="de-DE"/>
              <a:pPr>
                <a:defRPr/>
              </a:pPr>
              <a:t>‹Nr.›</a:t>
            </a:fld>
            <a:endParaRPr lang="de-DE" altLang="de-DE"/>
          </a:p>
        </p:txBody>
      </p:sp>
    </p:spTree>
    <p:extLst>
      <p:ext uri="{BB962C8B-B14F-4D97-AF65-F5344CB8AC3E}">
        <p14:creationId xmlns:p14="http://schemas.microsoft.com/office/powerpoint/2010/main" val="1176284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281D9343-E757-473A-B365-895B83CA8D9D}" type="slidenum">
              <a:rPr lang="de-DE" altLang="de-DE"/>
              <a:pPr>
                <a:defRPr/>
              </a:pPr>
              <a:t>‹Nr.›</a:t>
            </a:fld>
            <a:endParaRPr lang="de-DE" altLang="de-DE"/>
          </a:p>
        </p:txBody>
      </p:sp>
    </p:spTree>
    <p:extLst>
      <p:ext uri="{BB962C8B-B14F-4D97-AF65-F5344CB8AC3E}">
        <p14:creationId xmlns:p14="http://schemas.microsoft.com/office/powerpoint/2010/main" val="24231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DDD45B8-53DB-4219-A026-0A728A62226B}" type="slidenum">
              <a:rPr lang="de-DE" altLang="de-DE"/>
              <a:pPr>
                <a:defRPr/>
              </a:pPr>
              <a:t>‹Nr.›</a:t>
            </a:fld>
            <a:endParaRPr lang="de-DE" altLang="de-DE"/>
          </a:p>
        </p:txBody>
      </p:sp>
    </p:spTree>
    <p:extLst>
      <p:ext uri="{BB962C8B-B14F-4D97-AF65-F5344CB8AC3E}">
        <p14:creationId xmlns:p14="http://schemas.microsoft.com/office/powerpoint/2010/main" val="34175412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3AA39BF1-67B1-444F-97F9-F113A91F134C}" type="slidenum">
              <a:rPr lang="de-DE" altLang="de-DE"/>
              <a:pPr>
                <a:defRPr/>
              </a:pPr>
              <a:t>‹Nr.›</a:t>
            </a:fld>
            <a:endParaRPr lang="de-DE" altLang="de-DE"/>
          </a:p>
        </p:txBody>
      </p:sp>
    </p:spTree>
    <p:extLst>
      <p:ext uri="{BB962C8B-B14F-4D97-AF65-F5344CB8AC3E}">
        <p14:creationId xmlns:p14="http://schemas.microsoft.com/office/powerpoint/2010/main" val="15722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4BE3BA4C-3508-49A6-A43E-A45DAA04756B}" type="slidenum">
              <a:rPr lang="de-DE" altLang="de-DE"/>
              <a:pPr>
                <a:defRPr/>
              </a:pPr>
              <a:t>‹Nr.›</a:t>
            </a:fld>
            <a:endParaRPr lang="de-DE" altLang="de-DE"/>
          </a:p>
        </p:txBody>
      </p:sp>
    </p:spTree>
    <p:extLst>
      <p:ext uri="{BB962C8B-B14F-4D97-AF65-F5344CB8AC3E}">
        <p14:creationId xmlns:p14="http://schemas.microsoft.com/office/powerpoint/2010/main" val="14067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813550"/>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7" name="Rectangle 8"/>
          <p:cNvSpPr>
            <a:spLocks noChangeArrowheads="1"/>
          </p:cNvSpPr>
          <p:nvPr/>
        </p:nvSpPr>
        <p:spPr bwMode="auto">
          <a:xfrm>
            <a:off x="0" y="0"/>
            <a:ext cx="9144000" cy="11588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8" name="Rectangle 2"/>
          <p:cNvSpPr>
            <a:spLocks noGrp="1" noChangeArrowheads="1"/>
          </p:cNvSpPr>
          <p:nvPr>
            <p:ph type="title"/>
          </p:nvPr>
        </p:nvSpPr>
        <p:spPr bwMode="auto">
          <a:xfrm>
            <a:off x="1187450" y="13017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3"/>
          <p:cNvSpPr>
            <a:spLocks noGrp="1" noChangeArrowheads="1"/>
          </p:cNvSpPr>
          <p:nvPr>
            <p:ph type="body"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
        <p:nvSpPr>
          <p:cNvPr id="1030" name="Rectangle 6"/>
          <p:cNvSpPr>
            <a:spLocks noGrp="1" noChangeArrowheads="1"/>
          </p:cNvSpPr>
          <p:nvPr>
            <p:ph type="sldNum" sz="quarter" idx="4"/>
          </p:nvPr>
        </p:nvSpPr>
        <p:spPr bwMode="auto">
          <a:xfrm>
            <a:off x="8316913" y="6453188"/>
            <a:ext cx="7921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0CCB4AB-8E0F-44BD-A620-67E1C908652A}" type="slidenum">
              <a:rPr lang="de-DE" altLang="de-DE"/>
              <a:pPr>
                <a:defRPr/>
              </a:pPr>
              <a:t>‹Nr.›</a:t>
            </a:fld>
            <a:endParaRPr lang="de-DE" altLang="de-DE"/>
          </a:p>
        </p:txBody>
      </p:sp>
      <p:sp>
        <p:nvSpPr>
          <p:cNvPr id="1034" name="Rectangle 14"/>
          <p:cNvSpPr>
            <a:spLocks noChangeArrowheads="1"/>
          </p:cNvSpPr>
          <p:nvPr/>
        </p:nvSpPr>
        <p:spPr bwMode="auto">
          <a:xfrm>
            <a:off x="0" y="549275"/>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2" name="Textfeld 1"/>
          <p:cNvSpPr txBox="1"/>
          <p:nvPr/>
        </p:nvSpPr>
        <p:spPr>
          <a:xfrm>
            <a:off x="29658" y="6553200"/>
            <a:ext cx="2117888" cy="276999"/>
          </a:xfrm>
          <a:prstGeom prst="rect">
            <a:avLst/>
          </a:prstGeom>
          <a:noFill/>
        </p:spPr>
        <p:txBody>
          <a:bodyPr wrap="none" rtlCol="0">
            <a:spAutoFit/>
          </a:bodyPr>
          <a:lstStyle/>
          <a:p>
            <a:r>
              <a:rPr lang="de-DE" sz="1200" dirty="0" smtClean="0"/>
              <a:t>Design digitaler Schaltkreise</a:t>
            </a:r>
            <a:endParaRPr lang="de-DE" sz="1200" dirty="0"/>
          </a:p>
        </p:txBody>
      </p:sp>
      <p:pic>
        <p:nvPicPr>
          <p:cNvPr id="299011" name="Picture 3" descr="C:\Users\ivan\Desktop\logos\Logo_KIT_v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193865"/>
            <a:ext cx="685800" cy="3126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cs typeface="Arial" charset="0"/>
        </a:defRPr>
      </a:lvl2pPr>
      <a:lvl3pPr algn="ctr" rtl="0" eaLnBrk="0" fontAlgn="base" hangingPunct="0">
        <a:spcBef>
          <a:spcPct val="0"/>
        </a:spcBef>
        <a:spcAft>
          <a:spcPct val="0"/>
        </a:spcAft>
        <a:defRPr sz="2400">
          <a:solidFill>
            <a:schemeClr val="tx2"/>
          </a:solidFill>
          <a:latin typeface="Arial" charset="0"/>
          <a:cs typeface="Arial" charset="0"/>
        </a:defRPr>
      </a:lvl3pPr>
      <a:lvl4pPr algn="ctr" rtl="0" eaLnBrk="0" fontAlgn="base" hangingPunct="0">
        <a:spcBef>
          <a:spcPct val="0"/>
        </a:spcBef>
        <a:spcAft>
          <a:spcPct val="0"/>
        </a:spcAft>
        <a:defRPr sz="2400">
          <a:solidFill>
            <a:schemeClr val="tx2"/>
          </a:solidFill>
          <a:latin typeface="Arial" charset="0"/>
          <a:cs typeface="Arial" charset="0"/>
        </a:defRPr>
      </a:lvl4pPr>
      <a:lvl5pPr algn="ctr" rtl="0" eaLnBrk="0" fontAlgn="base" hangingPunct="0">
        <a:spcBef>
          <a:spcPct val="0"/>
        </a:spcBef>
        <a:spcAft>
          <a:spcPct val="0"/>
        </a:spcAft>
        <a:defRPr sz="2400">
          <a:solidFill>
            <a:schemeClr val="tx2"/>
          </a:solidFill>
          <a:latin typeface="Arial" charset="0"/>
          <a:cs typeface="Arial" charset="0"/>
        </a:defRPr>
      </a:lvl5pPr>
      <a:lvl6pPr marL="457200" algn="ctr" rtl="0" fontAlgn="base">
        <a:spcBef>
          <a:spcPct val="0"/>
        </a:spcBef>
        <a:spcAft>
          <a:spcPct val="0"/>
        </a:spcAft>
        <a:defRPr sz="2400">
          <a:solidFill>
            <a:schemeClr val="tx2"/>
          </a:solidFill>
          <a:latin typeface="Arial" charset="0"/>
          <a:cs typeface="Arial" charset="0"/>
        </a:defRPr>
      </a:lvl6pPr>
      <a:lvl7pPr marL="914400" algn="ctr" rtl="0" fontAlgn="base">
        <a:spcBef>
          <a:spcPct val="0"/>
        </a:spcBef>
        <a:spcAft>
          <a:spcPct val="0"/>
        </a:spcAft>
        <a:defRPr sz="2400">
          <a:solidFill>
            <a:schemeClr val="tx2"/>
          </a:solidFill>
          <a:latin typeface="Arial" charset="0"/>
          <a:cs typeface="Arial" charset="0"/>
        </a:defRPr>
      </a:lvl7pPr>
      <a:lvl8pPr marL="1371600" algn="ctr" rtl="0" fontAlgn="base">
        <a:spcBef>
          <a:spcPct val="0"/>
        </a:spcBef>
        <a:spcAft>
          <a:spcPct val="0"/>
        </a:spcAft>
        <a:defRPr sz="2400">
          <a:solidFill>
            <a:schemeClr val="tx2"/>
          </a:solidFill>
          <a:latin typeface="Arial" charset="0"/>
          <a:cs typeface="Arial" charset="0"/>
        </a:defRPr>
      </a:lvl8pPr>
      <a:lvl9pPr marL="1828800" algn="ctr"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Place </a:t>
            </a:r>
            <a:r>
              <a:rPr lang="de-DE" altLang="de-DE" dirty="0" err="1" smtClean="0"/>
              <a:t>and</a:t>
            </a:r>
            <a:r>
              <a:rPr lang="de-DE" altLang="de-DE" dirty="0" smtClean="0"/>
              <a:t> </a:t>
            </a:r>
            <a:r>
              <a:rPr lang="de-DE" altLang="de-DE" dirty="0" smtClean="0"/>
              <a:t>route</a:t>
            </a:r>
            <a:endParaRPr lang="de-DE" altLang="de-DE" dirty="0" smtClean="0"/>
          </a:p>
        </p:txBody>
      </p:sp>
      <p:sp>
        <p:nvSpPr>
          <p:cNvPr id="3" name="Inhaltsplatzhalter 2"/>
          <p:cNvSpPr>
            <a:spLocks noGrp="1"/>
          </p:cNvSpPr>
          <p:nvPr>
            <p:ph idx="1"/>
          </p:nvPr>
        </p:nvSpPr>
        <p:spPr>
          <a:xfrm>
            <a:off x="457200" y="692150"/>
            <a:ext cx="8229600" cy="1822450"/>
          </a:xfrm>
        </p:spPr>
        <p:txBody>
          <a:bodyPr/>
          <a:lstStyle/>
          <a:p>
            <a:r>
              <a:rPr lang="en-GB" sz="1600" dirty="0"/>
              <a:t>Get an overview of place and route </a:t>
            </a:r>
            <a:r>
              <a:rPr lang="en-GB" sz="1600" dirty="0" smtClean="0"/>
              <a:t>steps</a:t>
            </a:r>
          </a:p>
          <a:p>
            <a:r>
              <a:rPr lang="en-GB" sz="1600" dirty="0"/>
              <a:t>Place and route follows the synthesis, which is explained in</a:t>
            </a:r>
            <a:endParaRPr lang="de-DE" sz="1600" dirty="0"/>
          </a:p>
          <a:p>
            <a:r>
              <a:rPr lang="en-GB" sz="1600" dirty="0"/>
              <a:t>http://</a:t>
            </a:r>
            <a:r>
              <a:rPr lang="en-GB" sz="1600" dirty="0" smtClean="0"/>
              <a:t>ipe-iperic-srv1.ipe.kit.edu/doc/dds/ss18/lab/assignment2/Assignment2.html </a:t>
            </a:r>
            <a:endParaRPr lang="de-DE" sz="1600" dirty="0"/>
          </a:p>
          <a:p>
            <a:r>
              <a:rPr lang="en-GB" sz="1600" dirty="0"/>
              <a:t>and in the slides DDS19_6_Synthesis.pptx</a:t>
            </a:r>
            <a:endParaRPr lang="en-GB" sz="16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a:t>
            </a:fld>
            <a:endParaRPr lang="de-DE" altLang="de-DE"/>
          </a:p>
        </p:txBody>
      </p:sp>
    </p:spTree>
    <p:extLst>
      <p:ext uri="{BB962C8B-B14F-4D97-AF65-F5344CB8AC3E}">
        <p14:creationId xmlns:p14="http://schemas.microsoft.com/office/powerpoint/2010/main" val="1545764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Three possibilities for chip production</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10</a:t>
            </a:fld>
            <a:endParaRPr lang="de-DE" altLang="de-DE"/>
          </a:p>
        </p:txBody>
      </p:sp>
      <p:sp>
        <p:nvSpPr>
          <p:cNvPr id="5" name="Rechteck 4"/>
          <p:cNvSpPr/>
          <p:nvPr/>
        </p:nvSpPr>
        <p:spPr>
          <a:xfrm>
            <a:off x="2308920" y="1318320"/>
            <a:ext cx="720080"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4469160" y="1318320"/>
            <a:ext cx="36004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4829200" y="1318320"/>
            <a:ext cx="360040"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4469160" y="1678360"/>
            <a:ext cx="360040" cy="360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4829200" y="167836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308920" y="2758480"/>
            <a:ext cx="720080" cy="720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308920" y="4198640"/>
            <a:ext cx="720080" cy="720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2308920" y="5638800"/>
            <a:ext cx="72008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109120" y="2758480"/>
            <a:ext cx="36004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4469160" y="2758480"/>
            <a:ext cx="360040"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4109120" y="3118520"/>
            <a:ext cx="360040" cy="360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4469160" y="311852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4469160" y="3838600"/>
            <a:ext cx="36004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4829200" y="3838600"/>
            <a:ext cx="360040"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4469160" y="4198640"/>
            <a:ext cx="360040" cy="360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4829200" y="419864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4109120" y="5278760"/>
            <a:ext cx="36004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4469160" y="5278760"/>
            <a:ext cx="360040"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4109120" y="5638800"/>
            <a:ext cx="360040" cy="3600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469160" y="563880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p:cNvSpPr/>
          <p:nvPr/>
        </p:nvSpPr>
        <p:spPr>
          <a:xfrm>
            <a:off x="2236912" y="1246312"/>
            <a:ext cx="864096"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p:cNvSpPr/>
          <p:nvPr/>
        </p:nvSpPr>
        <p:spPr>
          <a:xfrm>
            <a:off x="2236912" y="2686472"/>
            <a:ext cx="864096"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p:cNvSpPr/>
          <p:nvPr/>
        </p:nvSpPr>
        <p:spPr>
          <a:xfrm>
            <a:off x="2236912" y="4126632"/>
            <a:ext cx="864096"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p:cNvSpPr/>
          <p:nvPr/>
        </p:nvSpPr>
        <p:spPr>
          <a:xfrm>
            <a:off x="2236912" y="5566792"/>
            <a:ext cx="864096"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p:cNvSpPr/>
          <p:nvPr/>
        </p:nvSpPr>
        <p:spPr>
          <a:xfrm>
            <a:off x="4397152" y="5566792"/>
            <a:ext cx="50405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p:cNvSpPr/>
          <p:nvPr/>
        </p:nvSpPr>
        <p:spPr>
          <a:xfrm>
            <a:off x="4397152" y="4126632"/>
            <a:ext cx="50405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p:cNvSpPr/>
          <p:nvPr/>
        </p:nvSpPr>
        <p:spPr>
          <a:xfrm>
            <a:off x="4397152" y="2686472"/>
            <a:ext cx="50405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p:cNvSpPr/>
          <p:nvPr/>
        </p:nvSpPr>
        <p:spPr>
          <a:xfrm>
            <a:off x="4397152" y="1246312"/>
            <a:ext cx="50405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4829200" y="311852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4829200" y="275848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4109120" y="419864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4109120" y="455868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4829200" y="527876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4829200" y="563880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4469160" y="455868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4829200" y="455868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4829200" y="599884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4469160" y="599884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4109120" y="5998840"/>
            <a:ext cx="360040" cy="36004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6629400" y="1318320"/>
            <a:ext cx="720080"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p:cNvGrpSpPr/>
          <p:nvPr/>
        </p:nvGrpSpPr>
        <p:grpSpPr>
          <a:xfrm>
            <a:off x="6629400" y="1318320"/>
            <a:ext cx="720080" cy="720080"/>
            <a:chOff x="5292080" y="548680"/>
            <a:chExt cx="720080" cy="720080"/>
          </a:xfrm>
        </p:grpSpPr>
        <p:cxnSp>
          <p:nvCxnSpPr>
            <p:cNvPr id="46" name="Gerader Verbinder 45"/>
            <p:cNvCxnSpPr/>
            <p:nvPr/>
          </p:nvCxnSpPr>
          <p:spPr>
            <a:xfrm>
              <a:off x="5436096"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5580112"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5436096"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a:off x="5580112"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uppieren 49"/>
            <p:cNvGrpSpPr/>
            <p:nvPr/>
          </p:nvGrpSpPr>
          <p:grpSpPr>
            <a:xfrm>
              <a:off x="5292080" y="548680"/>
              <a:ext cx="720080" cy="720080"/>
              <a:chOff x="5292080" y="548680"/>
              <a:chExt cx="720080" cy="720080"/>
            </a:xfrm>
          </p:grpSpPr>
          <p:cxnSp>
            <p:nvCxnSpPr>
              <p:cNvPr id="51" name="Gerader Verbinder 50"/>
              <p:cNvCxnSpPr/>
              <p:nvPr/>
            </p:nvCxnSpPr>
            <p:spPr>
              <a:xfrm>
                <a:off x="5436096"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a:xfrm>
                <a:off x="5580112"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a:off x="5724128"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a:xfrm>
                <a:off x="5292080"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a:xfrm>
                <a:off x="5724128" y="105273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a:off x="5292080"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a:off x="5724128" y="83671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Rechteck 57"/>
          <p:cNvSpPr/>
          <p:nvPr/>
        </p:nvSpPr>
        <p:spPr>
          <a:xfrm>
            <a:off x="6629400" y="2758480"/>
            <a:ext cx="720080" cy="720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6629400" y="4198640"/>
            <a:ext cx="720080" cy="720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6629400" y="5638800"/>
            <a:ext cx="72008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 name="Gruppieren 60"/>
          <p:cNvGrpSpPr/>
          <p:nvPr/>
        </p:nvGrpSpPr>
        <p:grpSpPr>
          <a:xfrm>
            <a:off x="6629400" y="2758480"/>
            <a:ext cx="720080" cy="720080"/>
            <a:chOff x="5292080" y="548680"/>
            <a:chExt cx="720080" cy="720080"/>
          </a:xfrm>
        </p:grpSpPr>
        <p:cxnSp>
          <p:nvCxnSpPr>
            <p:cNvPr id="62" name="Gerader Verbinder 61"/>
            <p:cNvCxnSpPr/>
            <p:nvPr/>
          </p:nvCxnSpPr>
          <p:spPr>
            <a:xfrm>
              <a:off x="5436096"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a:off x="5580112"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a:off x="5724128"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a:off x="5292080"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5724128" y="105273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a:off x="5292080"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a:off x="5724128" y="83671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uppieren 68"/>
          <p:cNvGrpSpPr/>
          <p:nvPr/>
        </p:nvGrpSpPr>
        <p:grpSpPr>
          <a:xfrm>
            <a:off x="6629400" y="4198640"/>
            <a:ext cx="720080" cy="720080"/>
            <a:chOff x="5292080" y="548680"/>
            <a:chExt cx="720080" cy="720080"/>
          </a:xfrm>
        </p:grpSpPr>
        <p:cxnSp>
          <p:nvCxnSpPr>
            <p:cNvPr id="70" name="Gerader Verbinder 69"/>
            <p:cNvCxnSpPr/>
            <p:nvPr/>
          </p:nvCxnSpPr>
          <p:spPr>
            <a:xfrm>
              <a:off x="5436096"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5580112"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5724128"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5292080"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5724128" y="105273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5292080"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5724128" y="83671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uppieren 76"/>
          <p:cNvGrpSpPr/>
          <p:nvPr/>
        </p:nvGrpSpPr>
        <p:grpSpPr>
          <a:xfrm>
            <a:off x="6629400" y="5638800"/>
            <a:ext cx="720080" cy="720080"/>
            <a:chOff x="5292080" y="548680"/>
            <a:chExt cx="720080" cy="720080"/>
          </a:xfrm>
        </p:grpSpPr>
        <p:cxnSp>
          <p:nvCxnSpPr>
            <p:cNvPr id="78" name="Gerader Verbinder 77"/>
            <p:cNvCxnSpPr/>
            <p:nvPr/>
          </p:nvCxnSpPr>
          <p:spPr>
            <a:xfrm>
              <a:off x="5436096"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5580112"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5724128"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a:off x="5292080"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a:off x="5724128" y="105273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5292080"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a:off x="5724128" y="83671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uppieren 84"/>
          <p:cNvGrpSpPr/>
          <p:nvPr/>
        </p:nvGrpSpPr>
        <p:grpSpPr>
          <a:xfrm>
            <a:off x="6629400" y="2758480"/>
            <a:ext cx="720080" cy="720080"/>
            <a:chOff x="5292080" y="548680"/>
            <a:chExt cx="720080" cy="720080"/>
          </a:xfrm>
        </p:grpSpPr>
        <p:cxnSp>
          <p:nvCxnSpPr>
            <p:cNvPr id="86" name="Gerader Verbinder 85"/>
            <p:cNvCxnSpPr/>
            <p:nvPr/>
          </p:nvCxnSpPr>
          <p:spPr>
            <a:xfrm>
              <a:off x="5436096"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a:off x="5580112"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5436096"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5580112"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uppieren 89"/>
            <p:cNvGrpSpPr/>
            <p:nvPr/>
          </p:nvGrpSpPr>
          <p:grpSpPr>
            <a:xfrm>
              <a:off x="5292080" y="548680"/>
              <a:ext cx="720080" cy="720080"/>
              <a:chOff x="5292080" y="548680"/>
              <a:chExt cx="720080" cy="720080"/>
            </a:xfrm>
          </p:grpSpPr>
          <p:cxnSp>
            <p:nvCxnSpPr>
              <p:cNvPr id="91" name="Gerader Verbinder 90"/>
              <p:cNvCxnSpPr/>
              <p:nvPr/>
            </p:nvCxnSpPr>
            <p:spPr>
              <a:xfrm>
                <a:off x="5436096"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5580112"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5724128"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5292080"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5724128" y="105273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5292080"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5724128" y="83671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8" name="Gruppieren 97"/>
          <p:cNvGrpSpPr/>
          <p:nvPr/>
        </p:nvGrpSpPr>
        <p:grpSpPr>
          <a:xfrm>
            <a:off x="6629400" y="4198640"/>
            <a:ext cx="720080" cy="720080"/>
            <a:chOff x="5292080" y="548680"/>
            <a:chExt cx="720080" cy="720080"/>
          </a:xfrm>
        </p:grpSpPr>
        <p:cxnSp>
          <p:nvCxnSpPr>
            <p:cNvPr id="99" name="Gerader Verbinder 98"/>
            <p:cNvCxnSpPr/>
            <p:nvPr/>
          </p:nvCxnSpPr>
          <p:spPr>
            <a:xfrm>
              <a:off x="5436096"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a:off x="5580112"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a:off x="5436096"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a:off x="5580112"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uppieren 102"/>
            <p:cNvGrpSpPr/>
            <p:nvPr/>
          </p:nvGrpSpPr>
          <p:grpSpPr>
            <a:xfrm>
              <a:off x="5292080" y="548680"/>
              <a:ext cx="720080" cy="720080"/>
              <a:chOff x="5292080" y="548680"/>
              <a:chExt cx="720080" cy="720080"/>
            </a:xfrm>
          </p:grpSpPr>
          <p:cxnSp>
            <p:nvCxnSpPr>
              <p:cNvPr id="104" name="Gerader Verbinder 103"/>
              <p:cNvCxnSpPr/>
              <p:nvPr/>
            </p:nvCxnSpPr>
            <p:spPr>
              <a:xfrm>
                <a:off x="5436096"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a:off x="5580112"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a:xfrm>
                <a:off x="5724128"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p:cNvCxnSpPr/>
              <p:nvPr/>
            </p:nvCxnSpPr>
            <p:spPr>
              <a:xfrm>
                <a:off x="5292080"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p:cNvCxnSpPr/>
              <p:nvPr/>
            </p:nvCxnSpPr>
            <p:spPr>
              <a:xfrm>
                <a:off x="5724128" y="105273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p:cNvCxnSpPr/>
              <p:nvPr/>
            </p:nvCxnSpPr>
            <p:spPr>
              <a:xfrm>
                <a:off x="5292080"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p:cNvCxnSpPr/>
              <p:nvPr/>
            </p:nvCxnSpPr>
            <p:spPr>
              <a:xfrm>
                <a:off x="5724128" y="83671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1" name="Gruppieren 110"/>
          <p:cNvGrpSpPr/>
          <p:nvPr/>
        </p:nvGrpSpPr>
        <p:grpSpPr>
          <a:xfrm>
            <a:off x="6629400" y="5638800"/>
            <a:ext cx="720080" cy="720080"/>
            <a:chOff x="5292080" y="548680"/>
            <a:chExt cx="720080" cy="720080"/>
          </a:xfrm>
        </p:grpSpPr>
        <p:cxnSp>
          <p:nvCxnSpPr>
            <p:cNvPr id="112" name="Gerader Verbinder 111"/>
            <p:cNvCxnSpPr/>
            <p:nvPr/>
          </p:nvCxnSpPr>
          <p:spPr>
            <a:xfrm>
              <a:off x="5436096"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p:cNvCxnSpPr/>
            <p:nvPr/>
          </p:nvCxnSpPr>
          <p:spPr>
            <a:xfrm>
              <a:off x="5580112"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p:cNvCxnSpPr/>
            <p:nvPr/>
          </p:nvCxnSpPr>
          <p:spPr>
            <a:xfrm>
              <a:off x="5436096"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p:cNvCxnSpPr/>
            <p:nvPr/>
          </p:nvCxnSpPr>
          <p:spPr>
            <a:xfrm>
              <a:off x="5580112"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uppieren 115"/>
            <p:cNvGrpSpPr/>
            <p:nvPr/>
          </p:nvGrpSpPr>
          <p:grpSpPr>
            <a:xfrm>
              <a:off x="5292080" y="548680"/>
              <a:ext cx="720080" cy="720080"/>
              <a:chOff x="5292080" y="548680"/>
              <a:chExt cx="720080" cy="720080"/>
            </a:xfrm>
          </p:grpSpPr>
          <p:cxnSp>
            <p:nvCxnSpPr>
              <p:cNvPr id="117" name="Gerader Verbinder 116"/>
              <p:cNvCxnSpPr/>
              <p:nvPr/>
            </p:nvCxnSpPr>
            <p:spPr>
              <a:xfrm>
                <a:off x="5436096"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a:xfrm>
                <a:off x="5580112"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a:xfrm>
                <a:off x="5724128" y="5486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p:cNvCxnSpPr/>
              <p:nvPr/>
            </p:nvCxnSpPr>
            <p:spPr>
              <a:xfrm>
                <a:off x="5292080" y="10527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p:cNvCxnSpPr/>
              <p:nvPr/>
            </p:nvCxnSpPr>
            <p:spPr>
              <a:xfrm>
                <a:off x="5724128" y="105273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a:xfrm>
                <a:off x="5292080" y="83671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a:xfrm>
                <a:off x="5724128" y="83671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4" name="Textfeld 123"/>
          <p:cNvSpPr txBox="1"/>
          <p:nvPr/>
        </p:nvSpPr>
        <p:spPr>
          <a:xfrm>
            <a:off x="4343400" y="838200"/>
            <a:ext cx="526106" cy="276999"/>
          </a:xfrm>
          <a:prstGeom prst="rect">
            <a:avLst/>
          </a:prstGeom>
          <a:noFill/>
        </p:spPr>
        <p:txBody>
          <a:bodyPr wrap="none" rtlCol="0">
            <a:spAutoFit/>
          </a:bodyPr>
          <a:lstStyle/>
          <a:p>
            <a:r>
              <a:rPr lang="de-DE" dirty="0" smtClean="0"/>
              <a:t>MLM</a:t>
            </a:r>
            <a:endParaRPr lang="de-DE" dirty="0"/>
          </a:p>
        </p:txBody>
      </p:sp>
      <p:sp>
        <p:nvSpPr>
          <p:cNvPr id="125" name="Textfeld 124"/>
          <p:cNvSpPr txBox="1"/>
          <p:nvPr/>
        </p:nvSpPr>
        <p:spPr>
          <a:xfrm>
            <a:off x="152400" y="1524000"/>
            <a:ext cx="1914307" cy="461665"/>
          </a:xfrm>
          <a:prstGeom prst="rect">
            <a:avLst/>
          </a:prstGeom>
          <a:noFill/>
        </p:spPr>
        <p:txBody>
          <a:bodyPr wrap="none" rtlCol="0">
            <a:spAutoFit/>
          </a:bodyPr>
          <a:lstStyle/>
          <a:p>
            <a:pPr algn="l"/>
            <a:r>
              <a:rPr lang="en-US" dirty="0" smtClean="0"/>
              <a:t>Step 1</a:t>
            </a:r>
          </a:p>
          <a:p>
            <a:pPr algn="l"/>
            <a:r>
              <a:rPr lang="en-US" dirty="0" smtClean="0"/>
              <a:t>production of yellow layer</a:t>
            </a:r>
            <a:endParaRPr lang="en-US" dirty="0"/>
          </a:p>
        </p:txBody>
      </p:sp>
      <p:sp>
        <p:nvSpPr>
          <p:cNvPr id="126" name="Textfeld 125"/>
          <p:cNvSpPr txBox="1"/>
          <p:nvPr/>
        </p:nvSpPr>
        <p:spPr>
          <a:xfrm>
            <a:off x="254191" y="2819400"/>
            <a:ext cx="1710725" cy="461665"/>
          </a:xfrm>
          <a:prstGeom prst="rect">
            <a:avLst/>
          </a:prstGeom>
          <a:noFill/>
        </p:spPr>
        <p:txBody>
          <a:bodyPr wrap="none" rtlCol="0">
            <a:spAutoFit/>
          </a:bodyPr>
          <a:lstStyle/>
          <a:p>
            <a:pPr algn="l"/>
            <a:r>
              <a:rPr lang="en-US" dirty="0" smtClean="0"/>
              <a:t>Step 2</a:t>
            </a:r>
          </a:p>
          <a:p>
            <a:pPr algn="l"/>
            <a:r>
              <a:rPr lang="en-US" dirty="0" smtClean="0"/>
              <a:t>production of red layer</a:t>
            </a:r>
            <a:endParaRPr lang="en-US" dirty="0"/>
          </a:p>
        </p:txBody>
      </p:sp>
      <p:sp>
        <p:nvSpPr>
          <p:cNvPr id="127" name="Textfeld 126"/>
          <p:cNvSpPr txBox="1"/>
          <p:nvPr/>
        </p:nvSpPr>
        <p:spPr>
          <a:xfrm>
            <a:off x="271137" y="4191000"/>
            <a:ext cx="1778052" cy="461665"/>
          </a:xfrm>
          <a:prstGeom prst="rect">
            <a:avLst/>
          </a:prstGeom>
          <a:noFill/>
        </p:spPr>
        <p:txBody>
          <a:bodyPr wrap="none" rtlCol="0">
            <a:spAutoFit/>
          </a:bodyPr>
          <a:lstStyle/>
          <a:p>
            <a:pPr algn="l"/>
            <a:r>
              <a:rPr lang="en-US" dirty="0" smtClean="0"/>
              <a:t>Step 3</a:t>
            </a:r>
          </a:p>
          <a:p>
            <a:pPr algn="l"/>
            <a:r>
              <a:rPr lang="en-US" dirty="0" smtClean="0"/>
              <a:t>production of blue layer</a:t>
            </a:r>
            <a:endParaRPr lang="en-US" dirty="0"/>
          </a:p>
        </p:txBody>
      </p:sp>
      <p:sp>
        <p:nvSpPr>
          <p:cNvPr id="128" name="Textfeld 127"/>
          <p:cNvSpPr txBox="1"/>
          <p:nvPr/>
        </p:nvSpPr>
        <p:spPr>
          <a:xfrm>
            <a:off x="2072058" y="838200"/>
            <a:ext cx="1106393" cy="276999"/>
          </a:xfrm>
          <a:prstGeom prst="rect">
            <a:avLst/>
          </a:prstGeom>
          <a:noFill/>
        </p:spPr>
        <p:txBody>
          <a:bodyPr wrap="none" rtlCol="0">
            <a:spAutoFit/>
          </a:bodyPr>
          <a:lstStyle/>
          <a:p>
            <a:r>
              <a:rPr lang="de-DE" dirty="0" err="1" smtClean="0"/>
              <a:t>Full</a:t>
            </a:r>
            <a:r>
              <a:rPr lang="de-DE" dirty="0" smtClean="0"/>
              <a:t> </a:t>
            </a:r>
            <a:r>
              <a:rPr lang="de-DE" dirty="0" err="1" smtClean="0"/>
              <a:t>mask</a:t>
            </a:r>
            <a:r>
              <a:rPr lang="de-DE" dirty="0" smtClean="0"/>
              <a:t> </a:t>
            </a:r>
            <a:r>
              <a:rPr lang="de-DE" dirty="0" err="1" smtClean="0"/>
              <a:t>run</a:t>
            </a:r>
            <a:endParaRPr lang="de-DE" dirty="0"/>
          </a:p>
        </p:txBody>
      </p:sp>
      <p:sp>
        <p:nvSpPr>
          <p:cNvPr id="129" name="Textfeld 128"/>
          <p:cNvSpPr txBox="1"/>
          <p:nvPr/>
        </p:nvSpPr>
        <p:spPr>
          <a:xfrm>
            <a:off x="6347962" y="838200"/>
            <a:ext cx="1364477" cy="276999"/>
          </a:xfrm>
          <a:prstGeom prst="rect">
            <a:avLst/>
          </a:prstGeom>
          <a:noFill/>
        </p:spPr>
        <p:txBody>
          <a:bodyPr wrap="none" rtlCol="0">
            <a:spAutoFit/>
          </a:bodyPr>
          <a:lstStyle/>
          <a:p>
            <a:r>
              <a:rPr lang="de-DE" dirty="0" smtClean="0"/>
              <a:t>MPW </a:t>
            </a:r>
            <a:r>
              <a:rPr lang="de-DE" dirty="0" err="1" smtClean="0"/>
              <a:t>shuttle</a:t>
            </a:r>
            <a:r>
              <a:rPr lang="de-DE" dirty="0" smtClean="0"/>
              <a:t> </a:t>
            </a:r>
            <a:r>
              <a:rPr lang="de-DE" dirty="0" err="1" smtClean="0"/>
              <a:t>run</a:t>
            </a:r>
            <a:endParaRPr lang="de-DE" dirty="0"/>
          </a:p>
        </p:txBody>
      </p:sp>
      <p:cxnSp>
        <p:nvCxnSpPr>
          <p:cNvPr id="131" name="Gerade Verbindung mit Pfeil 130"/>
          <p:cNvCxnSpPr/>
          <p:nvPr/>
        </p:nvCxnSpPr>
        <p:spPr bwMode="auto">
          <a:xfrm flipH="1" flipV="1">
            <a:off x="4876800" y="6019800"/>
            <a:ext cx="609600" cy="381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Textfeld 133"/>
          <p:cNvSpPr txBox="1"/>
          <p:nvPr/>
        </p:nvSpPr>
        <p:spPr>
          <a:xfrm>
            <a:off x="4724400" y="6477000"/>
            <a:ext cx="2935420" cy="276999"/>
          </a:xfrm>
          <a:prstGeom prst="rect">
            <a:avLst/>
          </a:prstGeom>
          <a:noFill/>
        </p:spPr>
        <p:txBody>
          <a:bodyPr wrap="none" rtlCol="0">
            <a:spAutoFit/>
          </a:bodyPr>
          <a:lstStyle/>
          <a:p>
            <a:r>
              <a:rPr lang="de-DE" dirty="0" err="1" smtClean="0"/>
              <a:t>Only</a:t>
            </a:r>
            <a:r>
              <a:rPr lang="de-DE" dirty="0" smtClean="0"/>
              <a:t> </a:t>
            </a:r>
            <a:r>
              <a:rPr lang="de-DE" dirty="0" err="1" smtClean="0"/>
              <a:t>this</a:t>
            </a:r>
            <a:r>
              <a:rPr lang="de-DE" dirty="0" smtClean="0"/>
              <a:t> </a:t>
            </a:r>
            <a:r>
              <a:rPr lang="de-DE" dirty="0" err="1" smtClean="0"/>
              <a:t>segment</a:t>
            </a:r>
            <a:r>
              <a:rPr lang="de-DE" dirty="0" smtClean="0"/>
              <a:t> </a:t>
            </a:r>
            <a:r>
              <a:rPr lang="de-DE" dirty="0" err="1" smtClean="0"/>
              <a:t>has</a:t>
            </a:r>
            <a:r>
              <a:rPr lang="de-DE" dirty="0" smtClean="0"/>
              <a:t> </a:t>
            </a:r>
            <a:r>
              <a:rPr lang="de-DE" dirty="0" err="1" smtClean="0"/>
              <a:t>correct</a:t>
            </a:r>
            <a:r>
              <a:rPr lang="de-DE" dirty="0" smtClean="0"/>
              <a:t> </a:t>
            </a:r>
            <a:r>
              <a:rPr lang="de-DE" dirty="0" err="1" smtClean="0"/>
              <a:t>structures</a:t>
            </a:r>
            <a:endParaRPr lang="de-DE" dirty="0"/>
          </a:p>
        </p:txBody>
      </p:sp>
    </p:spTree>
    <p:extLst>
      <p:ext uri="{BB962C8B-B14F-4D97-AF65-F5344CB8AC3E}">
        <p14:creationId xmlns:p14="http://schemas.microsoft.com/office/powerpoint/2010/main" val="4054895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IO pads</a:t>
            </a:r>
            <a:endParaRPr lang="de-DE" dirty="0"/>
          </a:p>
        </p:txBody>
      </p:sp>
      <p:sp>
        <p:nvSpPr>
          <p:cNvPr id="3" name="Inhaltsplatzhalter 2"/>
          <p:cNvSpPr>
            <a:spLocks noGrp="1"/>
          </p:cNvSpPr>
          <p:nvPr>
            <p:ph idx="1"/>
          </p:nvPr>
        </p:nvSpPr>
        <p:spPr>
          <a:xfrm>
            <a:off x="457200" y="692150"/>
            <a:ext cx="8229600" cy="1593850"/>
          </a:xfrm>
        </p:spPr>
        <p:txBody>
          <a:bodyPr/>
          <a:lstStyle/>
          <a:p>
            <a:r>
              <a:rPr lang="en-GB" dirty="0"/>
              <a:t>IO-pads provide interface to external world. The IO-pad consists of the metal contact (the contact pad) and the IO-cell with electrostatic discharge (ESD) protection circuits and buffers. IO cells are in layout quite big. Like standard cells, they are designed to be abutted to each other.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11</a:t>
            </a:fld>
            <a:endParaRPr lang="de-DE" altLang="de-DE"/>
          </a:p>
        </p:txBody>
      </p:sp>
      <p:sp>
        <p:nvSpPr>
          <p:cNvPr id="5" name="Rectangle 3"/>
          <p:cNvSpPr/>
          <p:nvPr/>
        </p:nvSpPr>
        <p:spPr>
          <a:xfrm>
            <a:off x="3995936" y="3789040"/>
            <a:ext cx="108012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19844" y="3787444"/>
            <a:ext cx="404556" cy="327356"/>
          </a:xfrm>
          <a:prstGeom prst="rect">
            <a:avLst/>
          </a:prstGeom>
          <a:pattFill prst="pct8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419600" y="5562600"/>
            <a:ext cx="304800" cy="1256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3429000" y="3429000"/>
            <a:ext cx="2448272" cy="369332"/>
          </a:xfrm>
          <a:prstGeom prst="rect">
            <a:avLst/>
          </a:prstGeom>
          <a:noFill/>
        </p:spPr>
        <p:txBody>
          <a:bodyPr wrap="square" rtlCol="0">
            <a:spAutoFit/>
          </a:bodyPr>
          <a:lstStyle/>
          <a:p>
            <a:r>
              <a:rPr lang="en-GB" i="1" dirty="0"/>
              <a:t>PAD side (outside)</a:t>
            </a:r>
          </a:p>
        </p:txBody>
      </p:sp>
      <p:sp>
        <p:nvSpPr>
          <p:cNvPr id="9" name="TextBox 8"/>
          <p:cNvSpPr txBox="1"/>
          <p:nvPr/>
        </p:nvSpPr>
        <p:spPr>
          <a:xfrm>
            <a:off x="3429000" y="5791200"/>
            <a:ext cx="2448272" cy="369332"/>
          </a:xfrm>
          <a:prstGeom prst="rect">
            <a:avLst/>
          </a:prstGeom>
          <a:noFill/>
        </p:spPr>
        <p:txBody>
          <a:bodyPr wrap="square" rtlCol="0">
            <a:spAutoFit/>
          </a:bodyPr>
          <a:lstStyle/>
          <a:p>
            <a:r>
              <a:rPr lang="en-GB" i="1" dirty="0"/>
              <a:t>Core side (inside)</a:t>
            </a:r>
          </a:p>
        </p:txBody>
      </p:sp>
      <p:cxnSp>
        <p:nvCxnSpPr>
          <p:cNvPr id="10" name="Straight Connector 10"/>
          <p:cNvCxnSpPr/>
          <p:nvPr/>
        </p:nvCxnSpPr>
        <p:spPr>
          <a:xfrm flipV="1">
            <a:off x="3491880" y="3861048"/>
            <a:ext cx="0" cy="1872208"/>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1"/>
          <p:cNvSpPr txBox="1"/>
          <p:nvPr/>
        </p:nvSpPr>
        <p:spPr>
          <a:xfrm>
            <a:off x="1828800" y="4572000"/>
            <a:ext cx="1944216" cy="369332"/>
          </a:xfrm>
          <a:prstGeom prst="rect">
            <a:avLst/>
          </a:prstGeom>
          <a:noFill/>
        </p:spPr>
        <p:txBody>
          <a:bodyPr wrap="square" rtlCol="0">
            <a:spAutoFit/>
          </a:bodyPr>
          <a:lstStyle/>
          <a:p>
            <a:r>
              <a:rPr lang="en-GB" i="1" dirty="0"/>
              <a:t>Standard height</a:t>
            </a:r>
          </a:p>
        </p:txBody>
      </p:sp>
      <p:sp>
        <p:nvSpPr>
          <p:cNvPr id="12" name="Rectangle 12"/>
          <p:cNvSpPr/>
          <p:nvPr/>
        </p:nvSpPr>
        <p:spPr>
          <a:xfrm>
            <a:off x="3995936" y="4400392"/>
            <a:ext cx="1080120" cy="2527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VDD</a:t>
            </a:r>
          </a:p>
        </p:txBody>
      </p:sp>
      <p:sp>
        <p:nvSpPr>
          <p:cNvPr id="13" name="Rectangle 13"/>
          <p:cNvSpPr/>
          <p:nvPr/>
        </p:nvSpPr>
        <p:spPr>
          <a:xfrm>
            <a:off x="3995936" y="5011744"/>
            <a:ext cx="1080120" cy="2527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VSS</a:t>
            </a:r>
          </a:p>
        </p:txBody>
      </p:sp>
      <p:cxnSp>
        <p:nvCxnSpPr>
          <p:cNvPr id="14" name="Straight Arrow Connector 15"/>
          <p:cNvCxnSpPr/>
          <p:nvPr/>
        </p:nvCxnSpPr>
        <p:spPr>
          <a:xfrm flipH="1" flipV="1">
            <a:off x="5112059" y="4543517"/>
            <a:ext cx="936104" cy="435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9"/>
          <p:cNvCxnSpPr/>
          <p:nvPr/>
        </p:nvCxnSpPr>
        <p:spPr>
          <a:xfrm flipH="1">
            <a:off x="5155282" y="5011744"/>
            <a:ext cx="892881" cy="152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21"/>
          <p:cNvSpPr txBox="1"/>
          <p:nvPr/>
        </p:nvSpPr>
        <p:spPr>
          <a:xfrm>
            <a:off x="5943600" y="4876800"/>
            <a:ext cx="1326004" cy="369332"/>
          </a:xfrm>
          <a:prstGeom prst="rect">
            <a:avLst/>
          </a:prstGeom>
          <a:noFill/>
        </p:spPr>
        <p:txBody>
          <a:bodyPr wrap="none" rtlCol="0">
            <a:spAutoFit/>
          </a:bodyPr>
          <a:lstStyle/>
          <a:p>
            <a:r>
              <a:rPr lang="en-GB" i="1" dirty="0"/>
              <a:t>Power rails</a:t>
            </a:r>
          </a:p>
        </p:txBody>
      </p:sp>
    </p:spTree>
    <p:extLst>
      <p:ext uri="{BB962C8B-B14F-4D97-AF65-F5344CB8AC3E}">
        <p14:creationId xmlns:p14="http://schemas.microsoft.com/office/powerpoint/2010/main" val="125284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Analog pad</a:t>
            </a:r>
            <a:endParaRPr lang="de-DE" dirty="0"/>
          </a:p>
        </p:txBody>
      </p:sp>
      <p:sp>
        <p:nvSpPr>
          <p:cNvPr id="3" name="Inhaltsplatzhalter 2"/>
          <p:cNvSpPr>
            <a:spLocks noGrp="1"/>
          </p:cNvSpPr>
          <p:nvPr>
            <p:ph idx="1"/>
          </p:nvPr>
        </p:nvSpPr>
        <p:spPr>
          <a:xfrm>
            <a:off x="457200" y="692150"/>
            <a:ext cx="8229600" cy="908050"/>
          </a:xfrm>
        </p:spPr>
        <p:txBody>
          <a:bodyPr/>
          <a:lstStyle/>
          <a:p>
            <a:r>
              <a:rPr lang="en-GB" dirty="0"/>
              <a:t>The slide shows the </a:t>
            </a:r>
            <a:r>
              <a:rPr lang="en-GB" dirty="0" err="1"/>
              <a:t>analog</a:t>
            </a:r>
            <a:r>
              <a:rPr lang="en-GB" dirty="0"/>
              <a:t> pad. The ESD protection is usually done with two diodes that conduct current when the pad voltage exceeds the level </a:t>
            </a:r>
            <a:r>
              <a:rPr lang="en-GB" dirty="0" err="1"/>
              <a:t>vddp</a:t>
            </a:r>
            <a:r>
              <a:rPr lang="en-GB" dirty="0"/>
              <a:t> (typically 1.8V) or drops below the level </a:t>
            </a:r>
            <a:r>
              <a:rPr lang="en-GB" dirty="0" err="1"/>
              <a:t>vssp</a:t>
            </a:r>
            <a:r>
              <a:rPr lang="en-GB" dirty="0"/>
              <a:t> (typically 0V).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12</a:t>
            </a:fld>
            <a:endParaRPr lang="de-DE" altLang="de-DE"/>
          </a:p>
        </p:txBody>
      </p:sp>
      <p:cxnSp>
        <p:nvCxnSpPr>
          <p:cNvPr id="5" name="Gerader Verbinder 4"/>
          <p:cNvCxnSpPr/>
          <p:nvPr/>
        </p:nvCxnSpPr>
        <p:spPr>
          <a:xfrm>
            <a:off x="4427984" y="278092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4427984" y="4077072"/>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5436096" y="2780928"/>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5292080" y="299695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Gleichschenkliges Dreieck 8"/>
          <p:cNvSpPr/>
          <p:nvPr/>
        </p:nvSpPr>
        <p:spPr>
          <a:xfrm>
            <a:off x="5292080" y="2996952"/>
            <a:ext cx="288032" cy="216024"/>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0" name="Gerader Verbinder 9"/>
          <p:cNvCxnSpPr/>
          <p:nvPr/>
        </p:nvCxnSpPr>
        <p:spPr>
          <a:xfrm>
            <a:off x="5436096" y="3212976"/>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436096" y="3429000"/>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5292080" y="3645024"/>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Gleichschenkliges Dreieck 12"/>
          <p:cNvSpPr/>
          <p:nvPr/>
        </p:nvSpPr>
        <p:spPr>
          <a:xfrm>
            <a:off x="5292080" y="3645024"/>
            <a:ext cx="288032" cy="216024"/>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4" name="Gerader Verbinder 13"/>
          <p:cNvCxnSpPr/>
          <p:nvPr/>
        </p:nvCxnSpPr>
        <p:spPr>
          <a:xfrm>
            <a:off x="5436096" y="3861048"/>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3203848" y="3429000"/>
            <a:ext cx="3384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796136" y="2276872"/>
            <a:ext cx="0" cy="2736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5940152" y="2276872"/>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6588224" y="3284984"/>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pad</a:t>
            </a:r>
            <a:endParaRPr lang="de-DE" dirty="0">
              <a:solidFill>
                <a:schemeClr val="tx1"/>
              </a:solidFill>
            </a:endParaRPr>
          </a:p>
        </p:txBody>
      </p:sp>
      <p:cxnSp>
        <p:nvCxnSpPr>
          <p:cNvPr id="19" name="Gerader Verbinder 18"/>
          <p:cNvCxnSpPr/>
          <p:nvPr/>
        </p:nvCxnSpPr>
        <p:spPr>
          <a:xfrm>
            <a:off x="5796136" y="3789040"/>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5940152" y="2492896"/>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endCxn id="22" idx="1"/>
          </p:cNvCxnSpPr>
          <p:nvPr/>
        </p:nvCxnSpPr>
        <p:spPr>
          <a:xfrm>
            <a:off x="5940152" y="4509120"/>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bgerundetes Rechteck 21"/>
          <p:cNvSpPr/>
          <p:nvPr/>
        </p:nvSpPr>
        <p:spPr>
          <a:xfrm>
            <a:off x="6588224" y="4365104"/>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vddp</a:t>
            </a:r>
            <a:endParaRPr lang="de-DE" dirty="0">
              <a:solidFill>
                <a:schemeClr val="tx1"/>
              </a:solidFill>
            </a:endParaRPr>
          </a:p>
        </p:txBody>
      </p:sp>
      <p:cxnSp>
        <p:nvCxnSpPr>
          <p:cNvPr id="23" name="Gerader Verbinder 22"/>
          <p:cNvCxnSpPr/>
          <p:nvPr/>
        </p:nvCxnSpPr>
        <p:spPr>
          <a:xfrm>
            <a:off x="5796136" y="5013176"/>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Abgerundetes Rechteck 23"/>
          <p:cNvSpPr/>
          <p:nvPr/>
        </p:nvSpPr>
        <p:spPr>
          <a:xfrm>
            <a:off x="6588224" y="4869160"/>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vssp</a:t>
            </a:r>
            <a:endParaRPr lang="de-DE" dirty="0">
              <a:solidFill>
                <a:schemeClr val="tx1"/>
              </a:solidFill>
            </a:endParaRPr>
          </a:p>
        </p:txBody>
      </p:sp>
      <p:cxnSp>
        <p:nvCxnSpPr>
          <p:cNvPr id="25" name="Gerader Verbinder 24"/>
          <p:cNvCxnSpPr/>
          <p:nvPr/>
        </p:nvCxnSpPr>
        <p:spPr>
          <a:xfrm>
            <a:off x="5148064" y="2780928"/>
            <a:ext cx="28803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5148064" y="4077072"/>
            <a:ext cx="28803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2339752" y="3212976"/>
            <a:ext cx="864096"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circuit</a:t>
            </a:r>
            <a:endParaRPr lang="de-DE" dirty="0">
              <a:solidFill>
                <a:schemeClr val="tx1"/>
              </a:solidFill>
            </a:endParaRPr>
          </a:p>
        </p:txBody>
      </p:sp>
      <p:cxnSp>
        <p:nvCxnSpPr>
          <p:cNvPr id="28" name="Gerader Verbinder 27"/>
          <p:cNvCxnSpPr/>
          <p:nvPr/>
        </p:nvCxnSpPr>
        <p:spPr>
          <a:xfrm>
            <a:off x="5148064" y="3429000"/>
            <a:ext cx="28803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4211960" y="2708920"/>
            <a:ext cx="2304256" cy="144016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Textfeld 29"/>
          <p:cNvSpPr txBox="1"/>
          <p:nvPr/>
        </p:nvSpPr>
        <p:spPr>
          <a:xfrm>
            <a:off x="4251360" y="2348880"/>
            <a:ext cx="628698" cy="276999"/>
          </a:xfrm>
          <a:prstGeom prst="rect">
            <a:avLst/>
          </a:prstGeom>
          <a:noFill/>
        </p:spPr>
        <p:txBody>
          <a:bodyPr wrap="none" rtlCol="0">
            <a:spAutoFit/>
          </a:bodyPr>
          <a:lstStyle/>
          <a:p>
            <a:r>
              <a:rPr lang="en-US" dirty="0" smtClean="0"/>
              <a:t>IO-cell</a:t>
            </a:r>
            <a:endParaRPr lang="en-US" dirty="0"/>
          </a:p>
        </p:txBody>
      </p:sp>
    </p:spTree>
    <p:extLst>
      <p:ext uri="{BB962C8B-B14F-4D97-AF65-F5344CB8AC3E}">
        <p14:creationId xmlns:p14="http://schemas.microsoft.com/office/powerpoint/2010/main" val="1642850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Analog pad</a:t>
            </a:r>
            <a:endParaRPr lang="de-DE"/>
          </a:p>
        </p:txBody>
      </p:sp>
      <p:sp>
        <p:nvSpPr>
          <p:cNvPr id="3" name="Inhaltsplatzhalter 2"/>
          <p:cNvSpPr>
            <a:spLocks noGrp="1"/>
          </p:cNvSpPr>
          <p:nvPr>
            <p:ph idx="1"/>
          </p:nvPr>
        </p:nvSpPr>
        <p:spPr>
          <a:xfrm>
            <a:off x="457200" y="692150"/>
            <a:ext cx="8229600" cy="908050"/>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13</a:t>
            </a:fld>
            <a:endParaRPr lang="de-DE" altLang="de-DE"/>
          </a:p>
        </p:txBody>
      </p:sp>
      <p:cxnSp>
        <p:nvCxnSpPr>
          <p:cNvPr id="5" name="Gerader Verbinder 4"/>
          <p:cNvCxnSpPr/>
          <p:nvPr/>
        </p:nvCxnSpPr>
        <p:spPr>
          <a:xfrm>
            <a:off x="4427984" y="278092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4427984" y="4077072"/>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uppieren 6"/>
          <p:cNvGrpSpPr/>
          <p:nvPr/>
        </p:nvGrpSpPr>
        <p:grpSpPr>
          <a:xfrm flipV="1">
            <a:off x="5292080" y="2132856"/>
            <a:ext cx="288032" cy="648072"/>
            <a:chOff x="5148064" y="1700808"/>
            <a:chExt cx="288032" cy="648072"/>
          </a:xfrm>
        </p:grpSpPr>
        <p:cxnSp>
          <p:nvCxnSpPr>
            <p:cNvPr id="8" name="Gerader Verbinder 7"/>
            <p:cNvCxnSpPr/>
            <p:nvPr/>
          </p:nvCxnSpPr>
          <p:spPr>
            <a:xfrm>
              <a:off x="5292080" y="1700808"/>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5148064" y="191683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Gleichschenkliges Dreieck 9"/>
            <p:cNvSpPr/>
            <p:nvPr/>
          </p:nvSpPr>
          <p:spPr>
            <a:xfrm>
              <a:off x="5148064" y="1916832"/>
              <a:ext cx="288032" cy="216024"/>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1" name="Gerader Verbinder 10"/>
            <p:cNvCxnSpPr/>
            <p:nvPr/>
          </p:nvCxnSpPr>
          <p:spPr>
            <a:xfrm>
              <a:off x="5292080" y="2132856"/>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Gerader Verbinder 11"/>
          <p:cNvCxnSpPr/>
          <p:nvPr/>
        </p:nvCxnSpPr>
        <p:spPr>
          <a:xfrm>
            <a:off x="5076056" y="1844824"/>
            <a:ext cx="0"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4932040" y="3645024"/>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Gleichschenkliges Dreieck 13"/>
          <p:cNvSpPr/>
          <p:nvPr/>
        </p:nvSpPr>
        <p:spPr>
          <a:xfrm>
            <a:off x="4932040" y="3645024"/>
            <a:ext cx="288032" cy="216024"/>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5" name="Gerader Verbinder 14"/>
          <p:cNvCxnSpPr/>
          <p:nvPr/>
        </p:nvCxnSpPr>
        <p:spPr>
          <a:xfrm>
            <a:off x="5076056" y="3861048"/>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3923928" y="1844824"/>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5796136" y="2276872"/>
            <a:ext cx="0" cy="2736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940152" y="2276872"/>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bgerundetes Rechteck 18"/>
          <p:cNvSpPr/>
          <p:nvPr/>
        </p:nvSpPr>
        <p:spPr>
          <a:xfrm>
            <a:off x="6588224" y="1700808"/>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pad</a:t>
            </a:r>
            <a:endParaRPr lang="de-DE" dirty="0">
              <a:solidFill>
                <a:schemeClr val="tx1"/>
              </a:solidFill>
            </a:endParaRPr>
          </a:p>
        </p:txBody>
      </p:sp>
      <p:cxnSp>
        <p:nvCxnSpPr>
          <p:cNvPr id="20" name="Gerader Verbinder 19"/>
          <p:cNvCxnSpPr/>
          <p:nvPr/>
        </p:nvCxnSpPr>
        <p:spPr>
          <a:xfrm>
            <a:off x="5796136" y="3789040"/>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5940152" y="2492896"/>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endCxn id="23" idx="1"/>
          </p:cNvCxnSpPr>
          <p:nvPr/>
        </p:nvCxnSpPr>
        <p:spPr>
          <a:xfrm>
            <a:off x="5940152" y="4509120"/>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bgerundetes Rechteck 22"/>
          <p:cNvSpPr/>
          <p:nvPr/>
        </p:nvSpPr>
        <p:spPr>
          <a:xfrm>
            <a:off x="6588224" y="4365104"/>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vddp</a:t>
            </a:r>
            <a:endParaRPr lang="de-DE" dirty="0">
              <a:solidFill>
                <a:schemeClr val="tx1"/>
              </a:solidFill>
            </a:endParaRPr>
          </a:p>
        </p:txBody>
      </p:sp>
      <p:cxnSp>
        <p:nvCxnSpPr>
          <p:cNvPr id="24" name="Gerader Verbinder 23"/>
          <p:cNvCxnSpPr/>
          <p:nvPr/>
        </p:nvCxnSpPr>
        <p:spPr>
          <a:xfrm>
            <a:off x="5796136" y="5013176"/>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bgerundetes Rechteck 24"/>
          <p:cNvSpPr/>
          <p:nvPr/>
        </p:nvSpPr>
        <p:spPr>
          <a:xfrm>
            <a:off x="6588224" y="4869160"/>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vssp</a:t>
            </a:r>
            <a:endParaRPr lang="de-DE" dirty="0">
              <a:solidFill>
                <a:schemeClr val="tx1"/>
              </a:solidFill>
            </a:endParaRPr>
          </a:p>
        </p:txBody>
      </p:sp>
      <p:cxnSp>
        <p:nvCxnSpPr>
          <p:cNvPr id="26" name="Gerader Verbinder 25"/>
          <p:cNvCxnSpPr/>
          <p:nvPr/>
        </p:nvCxnSpPr>
        <p:spPr>
          <a:xfrm>
            <a:off x="5148064" y="2780928"/>
            <a:ext cx="28803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4788024" y="4077072"/>
            <a:ext cx="28803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2339752" y="3212976"/>
            <a:ext cx="864096"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circuit</a:t>
            </a:r>
            <a:endParaRPr lang="de-DE" dirty="0">
              <a:solidFill>
                <a:schemeClr val="tx1"/>
              </a:solidFill>
            </a:endParaRPr>
          </a:p>
        </p:txBody>
      </p:sp>
      <p:sp>
        <p:nvSpPr>
          <p:cNvPr id="29" name="Rechteck 28"/>
          <p:cNvSpPr/>
          <p:nvPr/>
        </p:nvSpPr>
        <p:spPr>
          <a:xfrm>
            <a:off x="4211960" y="2708920"/>
            <a:ext cx="3240360" cy="144016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30" name="Gerader Verbinder 29"/>
          <p:cNvCxnSpPr>
            <a:stCxn id="19" idx="1"/>
          </p:cNvCxnSpPr>
          <p:nvPr/>
        </p:nvCxnSpPr>
        <p:spPr>
          <a:xfrm flipH="1">
            <a:off x="5436096" y="1844824"/>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5436096" y="1844824"/>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a:off x="5076056" y="1844824"/>
            <a:ext cx="216024"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flipH="1">
            <a:off x="5436096" y="1844824"/>
            <a:ext cx="216024"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a:stCxn id="28" idx="3"/>
          </p:cNvCxnSpPr>
          <p:nvPr/>
        </p:nvCxnSpPr>
        <p:spPr>
          <a:xfrm flipV="1">
            <a:off x="3203848" y="1844824"/>
            <a:ext cx="720080" cy="15841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5652120" y="1988840"/>
            <a:ext cx="0" cy="576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5652120" y="1988840"/>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707904" y="1196752"/>
            <a:ext cx="4980851" cy="369332"/>
          </a:xfrm>
          <a:prstGeom prst="rect">
            <a:avLst/>
          </a:prstGeom>
          <a:noFill/>
        </p:spPr>
        <p:txBody>
          <a:bodyPr wrap="none" rtlCol="0">
            <a:spAutoFit/>
          </a:bodyPr>
          <a:lstStyle/>
          <a:p>
            <a:r>
              <a:rPr lang="en-US" dirty="0" smtClean="0"/>
              <a:t>High current limits the voltage to ~ </a:t>
            </a:r>
            <a:r>
              <a:rPr lang="en-US" dirty="0" err="1" smtClean="0"/>
              <a:t>vddp</a:t>
            </a:r>
            <a:r>
              <a:rPr lang="en-US" dirty="0" smtClean="0"/>
              <a:t> + 0.6V</a:t>
            </a:r>
            <a:endParaRPr lang="en-US" dirty="0"/>
          </a:p>
        </p:txBody>
      </p:sp>
    </p:spTree>
    <p:extLst>
      <p:ext uri="{BB962C8B-B14F-4D97-AF65-F5344CB8AC3E}">
        <p14:creationId xmlns:p14="http://schemas.microsoft.com/office/powerpoint/2010/main" val="1794821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Digital pad</a:t>
            </a:r>
            <a:endParaRPr lang="de-DE" dirty="0"/>
          </a:p>
        </p:txBody>
      </p:sp>
      <p:sp>
        <p:nvSpPr>
          <p:cNvPr id="3" name="Inhaltsplatzhalter 2"/>
          <p:cNvSpPr>
            <a:spLocks noGrp="1"/>
          </p:cNvSpPr>
          <p:nvPr>
            <p:ph idx="1"/>
          </p:nvPr>
        </p:nvSpPr>
        <p:spPr>
          <a:xfrm>
            <a:off x="457200" y="692150"/>
            <a:ext cx="8229600" cy="831850"/>
          </a:xfrm>
        </p:spPr>
        <p:txBody>
          <a:bodyPr/>
          <a:lstStyle/>
          <a:p>
            <a:r>
              <a:rPr lang="en-GB" dirty="0"/>
              <a:t>This slide shows the digital pad. Its structure is more complicated. It contains ESD protection and a level shifter, whose purpose is to translate the logic levels from (</a:t>
            </a:r>
            <a:r>
              <a:rPr lang="en-GB" dirty="0" err="1"/>
              <a:t>vss</a:t>
            </a:r>
            <a:r>
              <a:rPr lang="en-GB" dirty="0"/>
              <a:t> to </a:t>
            </a:r>
            <a:r>
              <a:rPr lang="en-GB" dirty="0" err="1"/>
              <a:t>vdd</a:t>
            </a:r>
            <a:r>
              <a:rPr lang="en-GB" dirty="0"/>
              <a:t>) to (</a:t>
            </a:r>
            <a:r>
              <a:rPr lang="en-GB" dirty="0" err="1"/>
              <a:t>vssio</a:t>
            </a:r>
            <a:r>
              <a:rPr lang="en-GB" dirty="0"/>
              <a:t> to </a:t>
            </a:r>
            <a:r>
              <a:rPr lang="en-GB" dirty="0" err="1"/>
              <a:t>vddio</a:t>
            </a:r>
            <a:r>
              <a:rPr lang="en-GB" dirty="0"/>
              <a:t>)</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14</a:t>
            </a:fld>
            <a:endParaRPr lang="de-DE" altLang="de-DE"/>
          </a:p>
        </p:txBody>
      </p:sp>
      <p:cxnSp>
        <p:nvCxnSpPr>
          <p:cNvPr id="5" name="Gerader Verbinder 4"/>
          <p:cNvCxnSpPr/>
          <p:nvPr/>
        </p:nvCxnSpPr>
        <p:spPr>
          <a:xfrm>
            <a:off x="5220072" y="2164904"/>
            <a:ext cx="100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5220072" y="3461048"/>
            <a:ext cx="100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5508104" y="2164904"/>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5364088" y="2380928"/>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Gleichschenkliges Dreieck 8"/>
          <p:cNvSpPr/>
          <p:nvPr/>
        </p:nvSpPr>
        <p:spPr>
          <a:xfrm>
            <a:off x="5364088" y="2380928"/>
            <a:ext cx="288032" cy="216024"/>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0" name="Gerader Verbinder 9"/>
          <p:cNvCxnSpPr/>
          <p:nvPr/>
        </p:nvCxnSpPr>
        <p:spPr>
          <a:xfrm>
            <a:off x="5508104" y="2596952"/>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508104" y="2812976"/>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5364088" y="302900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Gleichschenkliges Dreieck 12"/>
          <p:cNvSpPr/>
          <p:nvPr/>
        </p:nvSpPr>
        <p:spPr>
          <a:xfrm>
            <a:off x="5364088" y="3029000"/>
            <a:ext cx="288032" cy="216024"/>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4" name="Gerader Verbinder 13"/>
          <p:cNvCxnSpPr/>
          <p:nvPr/>
        </p:nvCxnSpPr>
        <p:spPr>
          <a:xfrm>
            <a:off x="5508104" y="3245024"/>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endCxn id="29" idx="1"/>
          </p:cNvCxnSpPr>
          <p:nvPr/>
        </p:nvCxnSpPr>
        <p:spPr>
          <a:xfrm>
            <a:off x="2267744" y="2812976"/>
            <a:ext cx="864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868144" y="1732856"/>
            <a:ext cx="0" cy="2736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6012160" y="1732856"/>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6660232" y="2668960"/>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pad</a:t>
            </a:r>
            <a:endParaRPr lang="de-DE" dirty="0">
              <a:solidFill>
                <a:schemeClr val="tx1"/>
              </a:solidFill>
            </a:endParaRPr>
          </a:p>
        </p:txBody>
      </p:sp>
      <p:cxnSp>
        <p:nvCxnSpPr>
          <p:cNvPr id="19" name="Gerader Verbinder 18"/>
          <p:cNvCxnSpPr/>
          <p:nvPr/>
        </p:nvCxnSpPr>
        <p:spPr>
          <a:xfrm>
            <a:off x="5868144" y="3173016"/>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6012160" y="1876872"/>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endCxn id="22" idx="1"/>
          </p:cNvCxnSpPr>
          <p:nvPr/>
        </p:nvCxnSpPr>
        <p:spPr>
          <a:xfrm>
            <a:off x="6012160" y="3965104"/>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bgerundetes Rechteck 21"/>
          <p:cNvSpPr/>
          <p:nvPr/>
        </p:nvSpPr>
        <p:spPr>
          <a:xfrm>
            <a:off x="6660232" y="3821088"/>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vddp</a:t>
            </a:r>
            <a:endParaRPr lang="de-DE" dirty="0">
              <a:solidFill>
                <a:schemeClr val="tx1"/>
              </a:solidFill>
            </a:endParaRPr>
          </a:p>
        </p:txBody>
      </p:sp>
      <p:cxnSp>
        <p:nvCxnSpPr>
          <p:cNvPr id="23" name="Gerader Verbinder 22"/>
          <p:cNvCxnSpPr/>
          <p:nvPr/>
        </p:nvCxnSpPr>
        <p:spPr>
          <a:xfrm>
            <a:off x="5868144" y="4469160"/>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Abgerundetes Rechteck 23"/>
          <p:cNvSpPr/>
          <p:nvPr/>
        </p:nvSpPr>
        <p:spPr>
          <a:xfrm>
            <a:off x="6660232" y="4325144"/>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vssp</a:t>
            </a:r>
            <a:endParaRPr lang="de-DE" dirty="0">
              <a:solidFill>
                <a:schemeClr val="tx1"/>
              </a:solidFill>
            </a:endParaRPr>
          </a:p>
        </p:txBody>
      </p:sp>
      <p:cxnSp>
        <p:nvCxnSpPr>
          <p:cNvPr id="25" name="Gerader Verbinder 24"/>
          <p:cNvCxnSpPr/>
          <p:nvPr/>
        </p:nvCxnSpPr>
        <p:spPr>
          <a:xfrm>
            <a:off x="5220072" y="2164904"/>
            <a:ext cx="28803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5220072" y="3461048"/>
            <a:ext cx="28803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1403648" y="2596952"/>
            <a:ext cx="864096"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circuit</a:t>
            </a:r>
            <a:endParaRPr lang="de-DE" dirty="0">
              <a:solidFill>
                <a:schemeClr val="tx1"/>
              </a:solidFill>
            </a:endParaRPr>
          </a:p>
        </p:txBody>
      </p:sp>
      <p:cxnSp>
        <p:nvCxnSpPr>
          <p:cNvPr id="28" name="Gerader Verbinder 27"/>
          <p:cNvCxnSpPr/>
          <p:nvPr/>
        </p:nvCxnSpPr>
        <p:spPr>
          <a:xfrm>
            <a:off x="5220072" y="2812976"/>
            <a:ext cx="288032"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3131840" y="2596952"/>
            <a:ext cx="1584176"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Level </a:t>
            </a:r>
            <a:r>
              <a:rPr lang="de-DE" dirty="0" err="1" smtClean="0">
                <a:solidFill>
                  <a:schemeClr val="tx1"/>
                </a:solidFill>
              </a:rPr>
              <a:t>shifter</a:t>
            </a:r>
            <a:endParaRPr lang="de-DE" dirty="0">
              <a:solidFill>
                <a:schemeClr val="tx1"/>
              </a:solidFill>
            </a:endParaRPr>
          </a:p>
        </p:txBody>
      </p:sp>
      <p:cxnSp>
        <p:nvCxnSpPr>
          <p:cNvPr id="30" name="Gerader Verbinder 29"/>
          <p:cNvCxnSpPr/>
          <p:nvPr/>
        </p:nvCxnSpPr>
        <p:spPr>
          <a:xfrm>
            <a:off x="4860032" y="1732856"/>
            <a:ext cx="0" cy="374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5004048" y="1732856"/>
            <a:ext cx="0" cy="3240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4860032" y="3173016"/>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5004048" y="1876872"/>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2843808" y="1732856"/>
            <a:ext cx="0" cy="4752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2987824" y="1732856"/>
            <a:ext cx="0" cy="4248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2843808" y="3173016"/>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2987824" y="1876872"/>
            <a:ext cx="0"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2987824" y="2164904"/>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2843808" y="3461048"/>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3275856" y="2164904"/>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3275856" y="3029000"/>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4572000" y="2164904"/>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4572000" y="2164904"/>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4572000" y="3029000"/>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a:off x="4572000" y="3461048"/>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a:endCxn id="47" idx="1"/>
          </p:cNvCxnSpPr>
          <p:nvPr/>
        </p:nvCxnSpPr>
        <p:spPr>
          <a:xfrm>
            <a:off x="5004048" y="4973216"/>
            <a:ext cx="1656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bgerundetes Rechteck 46"/>
          <p:cNvSpPr/>
          <p:nvPr/>
        </p:nvSpPr>
        <p:spPr>
          <a:xfrm>
            <a:off x="6660232" y="4829200"/>
            <a:ext cx="792088"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vddio</a:t>
            </a:r>
            <a:endParaRPr lang="de-DE" dirty="0">
              <a:solidFill>
                <a:schemeClr val="tx1"/>
              </a:solidFill>
            </a:endParaRPr>
          </a:p>
        </p:txBody>
      </p:sp>
      <p:cxnSp>
        <p:nvCxnSpPr>
          <p:cNvPr id="48" name="Gerader Verbinder 47"/>
          <p:cNvCxnSpPr/>
          <p:nvPr/>
        </p:nvCxnSpPr>
        <p:spPr>
          <a:xfrm>
            <a:off x="4860032" y="5477272"/>
            <a:ext cx="18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Abgerundetes Rechteck 48"/>
          <p:cNvSpPr/>
          <p:nvPr/>
        </p:nvSpPr>
        <p:spPr>
          <a:xfrm>
            <a:off x="6660232" y="5333256"/>
            <a:ext cx="792088"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vssio</a:t>
            </a:r>
            <a:endParaRPr lang="de-DE" dirty="0">
              <a:solidFill>
                <a:schemeClr val="tx1"/>
              </a:solidFill>
            </a:endParaRPr>
          </a:p>
        </p:txBody>
      </p:sp>
      <p:cxnSp>
        <p:nvCxnSpPr>
          <p:cNvPr id="50" name="Gerader Verbinder 49"/>
          <p:cNvCxnSpPr>
            <a:endCxn id="18" idx="1"/>
          </p:cNvCxnSpPr>
          <p:nvPr/>
        </p:nvCxnSpPr>
        <p:spPr>
          <a:xfrm>
            <a:off x="4716016" y="2812976"/>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a:endCxn id="52" idx="1"/>
          </p:cNvCxnSpPr>
          <p:nvPr/>
        </p:nvCxnSpPr>
        <p:spPr>
          <a:xfrm>
            <a:off x="2987824" y="5981328"/>
            <a:ext cx="3672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Abgerundetes Rechteck 51"/>
          <p:cNvSpPr/>
          <p:nvPr/>
        </p:nvSpPr>
        <p:spPr>
          <a:xfrm>
            <a:off x="6660232" y="5837312"/>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vdd</a:t>
            </a:r>
            <a:endParaRPr lang="de-DE" dirty="0">
              <a:solidFill>
                <a:schemeClr val="tx1"/>
              </a:solidFill>
            </a:endParaRPr>
          </a:p>
        </p:txBody>
      </p:sp>
      <p:cxnSp>
        <p:nvCxnSpPr>
          <p:cNvPr id="53" name="Gerader Verbinder 52"/>
          <p:cNvCxnSpPr/>
          <p:nvPr/>
        </p:nvCxnSpPr>
        <p:spPr>
          <a:xfrm>
            <a:off x="2843808" y="6485384"/>
            <a:ext cx="3816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Abgerundetes Rechteck 53"/>
          <p:cNvSpPr/>
          <p:nvPr/>
        </p:nvSpPr>
        <p:spPr>
          <a:xfrm>
            <a:off x="6660232" y="6341368"/>
            <a:ext cx="720080"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vss</a:t>
            </a:r>
            <a:endParaRPr lang="de-DE" dirty="0">
              <a:solidFill>
                <a:schemeClr val="tx1"/>
              </a:solidFill>
            </a:endParaRPr>
          </a:p>
        </p:txBody>
      </p:sp>
      <p:sp>
        <p:nvSpPr>
          <p:cNvPr id="55" name="Rechteck 54"/>
          <p:cNvSpPr/>
          <p:nvPr/>
        </p:nvSpPr>
        <p:spPr>
          <a:xfrm>
            <a:off x="2699792" y="2092896"/>
            <a:ext cx="3816424" cy="144016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6" name="Textfeld 55"/>
          <p:cNvSpPr txBox="1"/>
          <p:nvPr/>
        </p:nvSpPr>
        <p:spPr>
          <a:xfrm>
            <a:off x="3275856" y="3533056"/>
            <a:ext cx="851515" cy="369332"/>
          </a:xfrm>
          <a:prstGeom prst="rect">
            <a:avLst/>
          </a:prstGeom>
          <a:noFill/>
        </p:spPr>
        <p:txBody>
          <a:bodyPr wrap="none" rtlCol="0">
            <a:spAutoFit/>
          </a:bodyPr>
          <a:lstStyle/>
          <a:p>
            <a:r>
              <a:rPr lang="en-US" dirty="0" smtClean="0"/>
              <a:t>IO-cell</a:t>
            </a:r>
            <a:endParaRPr lang="en-US" dirty="0"/>
          </a:p>
        </p:txBody>
      </p:sp>
    </p:spTree>
    <p:extLst>
      <p:ext uri="{BB962C8B-B14F-4D97-AF65-F5344CB8AC3E}">
        <p14:creationId xmlns:p14="http://schemas.microsoft.com/office/powerpoint/2010/main" val="3406632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domains</a:t>
            </a:r>
            <a:endParaRPr lang="de-DE" dirty="0"/>
          </a:p>
        </p:txBody>
      </p:sp>
      <p:sp>
        <p:nvSpPr>
          <p:cNvPr id="3" name="Inhaltsplatzhalter 2"/>
          <p:cNvSpPr>
            <a:spLocks noGrp="1"/>
          </p:cNvSpPr>
          <p:nvPr>
            <p:ph idx="1"/>
          </p:nvPr>
        </p:nvSpPr>
        <p:spPr/>
        <p:txBody>
          <a:bodyPr/>
          <a:lstStyle/>
          <a:p>
            <a:r>
              <a:rPr lang="en-GB" dirty="0"/>
              <a:t>Power domains are used to separate various supplies. Typically we have </a:t>
            </a:r>
            <a:r>
              <a:rPr lang="en-GB" dirty="0" err="1"/>
              <a:t>analog</a:t>
            </a:r>
            <a:r>
              <a:rPr lang="en-GB" dirty="0"/>
              <a:t> and digital domains, but also multiple digital power domains are possible. Digital and </a:t>
            </a:r>
            <a:r>
              <a:rPr lang="en-GB" dirty="0" err="1"/>
              <a:t>analog</a:t>
            </a:r>
            <a:r>
              <a:rPr lang="en-GB" dirty="0"/>
              <a:t> domains are separated to avoid power supply cross talk. One digital domain can have a lower supply voltage to save power and another a higher voltage for better performances. Advanced options: Digital power domains can interface using level shifters placed by the tool. One digital power domain can be “shutdown” and put into a sleep mode.</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15</a:t>
            </a:fld>
            <a:endParaRPr lang="de-DE" altLang="de-DE"/>
          </a:p>
        </p:txBody>
      </p:sp>
    </p:spTree>
    <p:extLst>
      <p:ext uri="{BB962C8B-B14F-4D97-AF65-F5344CB8AC3E}">
        <p14:creationId xmlns:p14="http://schemas.microsoft.com/office/powerpoint/2010/main" val="504941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domains</a:t>
            </a:r>
            <a:endParaRPr lang="de-DE" dirty="0"/>
          </a:p>
        </p:txBody>
      </p:sp>
      <p:sp>
        <p:nvSpPr>
          <p:cNvPr id="3" name="Inhaltsplatzhalter 2"/>
          <p:cNvSpPr>
            <a:spLocks noGrp="1"/>
          </p:cNvSpPr>
          <p:nvPr>
            <p:ph idx="1"/>
          </p:nvPr>
        </p:nvSpPr>
        <p:spPr>
          <a:xfrm>
            <a:off x="457200" y="692150"/>
            <a:ext cx="8229600" cy="603250"/>
          </a:xfrm>
        </p:spPr>
        <p:txBody>
          <a:bodyPr/>
          <a:lstStyle/>
          <a:p>
            <a:r>
              <a:rPr lang="en-GB" dirty="0"/>
              <a:t>IO cells have specific rules for power rail connections. When the cells are abutted the power rails will be shorted. In the case of IO cells that belong to different domains, spacing cells should be inserted to disconnect the rails.  </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16</a:t>
            </a:fld>
            <a:endParaRPr lang="de-DE" altLang="de-DE"/>
          </a:p>
        </p:txBody>
      </p:sp>
      <p:pic>
        <p:nvPicPr>
          <p:cNvPr id="5" name="Picture 3"/>
          <p:cNvPicPr>
            <a:picLocks noChangeAspect="1"/>
          </p:cNvPicPr>
          <p:nvPr/>
        </p:nvPicPr>
        <p:blipFill>
          <a:blip r:embed="rId2"/>
          <a:stretch>
            <a:fillRect/>
          </a:stretch>
        </p:blipFill>
        <p:spPr>
          <a:xfrm>
            <a:off x="2483768" y="2348880"/>
            <a:ext cx="3903212" cy="3575670"/>
          </a:xfrm>
          <a:prstGeom prst="rect">
            <a:avLst/>
          </a:prstGeom>
        </p:spPr>
      </p:pic>
    </p:spTree>
    <p:extLst>
      <p:ext uri="{BB962C8B-B14F-4D97-AF65-F5344CB8AC3E}">
        <p14:creationId xmlns:p14="http://schemas.microsoft.com/office/powerpoint/2010/main" val="195611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domains</a:t>
            </a:r>
            <a:endParaRPr lang="de-DE" dirty="0"/>
          </a:p>
        </p:txBody>
      </p:sp>
      <p:sp>
        <p:nvSpPr>
          <p:cNvPr id="3" name="Inhaltsplatzhalter 2"/>
          <p:cNvSpPr>
            <a:spLocks noGrp="1"/>
          </p:cNvSpPr>
          <p:nvPr>
            <p:ph idx="1"/>
          </p:nvPr>
        </p:nvSpPr>
        <p:spPr>
          <a:xfrm>
            <a:off x="457200" y="692150"/>
            <a:ext cx="8229600" cy="450850"/>
          </a:xfrm>
        </p:spPr>
        <p:txBody>
          <a:bodyPr/>
          <a:lstStyle/>
          <a:p>
            <a:r>
              <a:rPr lang="en-GB" dirty="0"/>
              <a:t>The slide shows as an example two digital pads that belong to two power domains with the core voltages vdd1 and vdd2. The </a:t>
            </a:r>
            <a:r>
              <a:rPr lang="en-GB" dirty="0" err="1"/>
              <a:t>vdd</a:t>
            </a:r>
            <a:r>
              <a:rPr lang="en-GB" dirty="0"/>
              <a:t> rail is cut.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17</a:t>
            </a:fld>
            <a:endParaRPr lang="de-DE" altLang="de-DE"/>
          </a:p>
        </p:txBody>
      </p:sp>
      <p:cxnSp>
        <p:nvCxnSpPr>
          <p:cNvPr id="5" name="Gerader Verbinder 4"/>
          <p:cNvCxnSpPr/>
          <p:nvPr/>
        </p:nvCxnSpPr>
        <p:spPr>
          <a:xfrm>
            <a:off x="5235352" y="1741240"/>
            <a:ext cx="10081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5235352" y="3037384"/>
            <a:ext cx="10081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5523384" y="174124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5379368" y="1957264"/>
            <a:ext cx="2880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Gleichschenkliges Dreieck 8"/>
          <p:cNvSpPr/>
          <p:nvPr/>
        </p:nvSpPr>
        <p:spPr>
          <a:xfrm>
            <a:off x="5379368" y="1957264"/>
            <a:ext cx="288032" cy="216024"/>
          </a:xfrm>
          <a:prstGeom prst="triangl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0" name="Gerader Verbinder 9"/>
          <p:cNvCxnSpPr/>
          <p:nvPr/>
        </p:nvCxnSpPr>
        <p:spPr>
          <a:xfrm>
            <a:off x="5523384" y="2173288"/>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523384" y="238931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5379368" y="2605336"/>
            <a:ext cx="2880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Gleichschenkliges Dreieck 12"/>
          <p:cNvSpPr/>
          <p:nvPr/>
        </p:nvSpPr>
        <p:spPr>
          <a:xfrm>
            <a:off x="5379368" y="2605336"/>
            <a:ext cx="288032" cy="216024"/>
          </a:xfrm>
          <a:prstGeom prst="triangl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4" name="Gerader Verbinder 13"/>
          <p:cNvCxnSpPr/>
          <p:nvPr/>
        </p:nvCxnSpPr>
        <p:spPr>
          <a:xfrm>
            <a:off x="5523384" y="282136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endCxn id="25" idx="1"/>
          </p:cNvCxnSpPr>
          <p:nvPr/>
        </p:nvCxnSpPr>
        <p:spPr>
          <a:xfrm>
            <a:off x="2283024" y="2389312"/>
            <a:ext cx="8640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883424" y="1309192"/>
            <a:ext cx="0" cy="38164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6027440" y="1309192"/>
            <a:ext cx="0" cy="46805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6675512" y="2245296"/>
            <a:ext cx="720080"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pad</a:t>
            </a:r>
            <a:endParaRPr lang="de-DE" dirty="0">
              <a:solidFill>
                <a:schemeClr val="tx1"/>
              </a:solidFill>
            </a:endParaRPr>
          </a:p>
        </p:txBody>
      </p:sp>
      <p:cxnSp>
        <p:nvCxnSpPr>
          <p:cNvPr id="19" name="Gerader Verbinder 18"/>
          <p:cNvCxnSpPr/>
          <p:nvPr/>
        </p:nvCxnSpPr>
        <p:spPr>
          <a:xfrm>
            <a:off x="5883424" y="2749352"/>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6027440" y="1453208"/>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5235352" y="1741240"/>
            <a:ext cx="28803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5235352" y="3037384"/>
            <a:ext cx="28803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1418928" y="2173288"/>
            <a:ext cx="864096" cy="432048"/>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circuit</a:t>
            </a:r>
            <a:endParaRPr lang="de-DE" dirty="0">
              <a:solidFill>
                <a:schemeClr val="tx1"/>
              </a:solidFill>
            </a:endParaRPr>
          </a:p>
        </p:txBody>
      </p:sp>
      <p:cxnSp>
        <p:nvCxnSpPr>
          <p:cNvPr id="24" name="Gerader Verbinder 23"/>
          <p:cNvCxnSpPr/>
          <p:nvPr/>
        </p:nvCxnSpPr>
        <p:spPr>
          <a:xfrm>
            <a:off x="5235352" y="2389312"/>
            <a:ext cx="28803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3147120" y="2173288"/>
            <a:ext cx="1584176" cy="432048"/>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Level </a:t>
            </a:r>
            <a:r>
              <a:rPr lang="de-DE" dirty="0" err="1" smtClean="0">
                <a:solidFill>
                  <a:schemeClr val="tx1"/>
                </a:solidFill>
              </a:rPr>
              <a:t>shifter</a:t>
            </a:r>
            <a:endParaRPr lang="de-DE" dirty="0">
              <a:solidFill>
                <a:schemeClr val="tx1"/>
              </a:solidFill>
            </a:endParaRPr>
          </a:p>
        </p:txBody>
      </p:sp>
      <p:cxnSp>
        <p:nvCxnSpPr>
          <p:cNvPr id="26" name="Gerader Verbinder 25"/>
          <p:cNvCxnSpPr/>
          <p:nvPr/>
        </p:nvCxnSpPr>
        <p:spPr>
          <a:xfrm>
            <a:off x="4875312" y="1309192"/>
            <a:ext cx="0" cy="37444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5019328" y="1309192"/>
            <a:ext cx="0" cy="3960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4875312" y="2749352"/>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5019328" y="1453208"/>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2859088" y="1309192"/>
            <a:ext cx="0" cy="424847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3003104" y="1453208"/>
            <a:ext cx="0" cy="19442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2859088" y="2749352"/>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3003104" y="1453208"/>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3003104" y="1741240"/>
            <a:ext cx="2880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2859088" y="3037384"/>
            <a:ext cx="4320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3291136" y="1741240"/>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3291136" y="2605336"/>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4587280" y="1741240"/>
            <a:ext cx="4320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4587280" y="1741240"/>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4587280" y="2605336"/>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4587280" y="3037384"/>
            <a:ext cx="2880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18" idx="1"/>
          </p:cNvCxnSpPr>
          <p:nvPr/>
        </p:nvCxnSpPr>
        <p:spPr>
          <a:xfrm>
            <a:off x="4731296" y="2389312"/>
            <a:ext cx="19442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Rechteck 42"/>
          <p:cNvSpPr/>
          <p:nvPr/>
        </p:nvSpPr>
        <p:spPr>
          <a:xfrm>
            <a:off x="2715072" y="1669232"/>
            <a:ext cx="3816424" cy="1440160"/>
          </a:xfrm>
          <a:prstGeom prst="rect">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44" name="Gerader Verbinder 43"/>
          <p:cNvCxnSpPr/>
          <p:nvPr/>
        </p:nvCxnSpPr>
        <p:spPr>
          <a:xfrm>
            <a:off x="5235352" y="3829472"/>
            <a:ext cx="10081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a:off x="5235352" y="5125616"/>
            <a:ext cx="10081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a:off x="5523384" y="382947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5379368" y="4045496"/>
            <a:ext cx="2880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Gleichschenkliges Dreieck 47"/>
          <p:cNvSpPr/>
          <p:nvPr/>
        </p:nvSpPr>
        <p:spPr>
          <a:xfrm>
            <a:off x="5379368" y="4045496"/>
            <a:ext cx="288032" cy="216024"/>
          </a:xfrm>
          <a:prstGeom prst="triangl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49" name="Gerader Verbinder 48"/>
          <p:cNvCxnSpPr/>
          <p:nvPr/>
        </p:nvCxnSpPr>
        <p:spPr>
          <a:xfrm>
            <a:off x="5523384" y="4261520"/>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a:xfrm>
            <a:off x="5523384" y="4477544"/>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a:off x="5379368" y="4693568"/>
            <a:ext cx="2880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Gleichschenkliges Dreieck 51"/>
          <p:cNvSpPr/>
          <p:nvPr/>
        </p:nvSpPr>
        <p:spPr>
          <a:xfrm>
            <a:off x="5379368" y="4693568"/>
            <a:ext cx="288032" cy="216024"/>
          </a:xfrm>
          <a:prstGeom prst="triangl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53" name="Gerader Verbinder 52"/>
          <p:cNvCxnSpPr/>
          <p:nvPr/>
        </p:nvCxnSpPr>
        <p:spPr>
          <a:xfrm>
            <a:off x="5523384" y="4909592"/>
            <a:ext cx="0"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Abgerundetes Rechteck 53"/>
          <p:cNvSpPr/>
          <p:nvPr/>
        </p:nvSpPr>
        <p:spPr>
          <a:xfrm>
            <a:off x="6675512" y="4333528"/>
            <a:ext cx="720080"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pad</a:t>
            </a:r>
            <a:endParaRPr lang="de-DE" dirty="0">
              <a:solidFill>
                <a:schemeClr val="tx1"/>
              </a:solidFill>
            </a:endParaRPr>
          </a:p>
        </p:txBody>
      </p:sp>
      <p:cxnSp>
        <p:nvCxnSpPr>
          <p:cNvPr id="55" name="Gerader Verbinder 54"/>
          <p:cNvCxnSpPr/>
          <p:nvPr/>
        </p:nvCxnSpPr>
        <p:spPr>
          <a:xfrm>
            <a:off x="5883424" y="4837584"/>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a:off x="5235352" y="3829472"/>
            <a:ext cx="28803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a:off x="5235352" y="5125616"/>
            <a:ext cx="28803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a:off x="5235352" y="4477544"/>
            <a:ext cx="288032"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9" name="Rechteck 58"/>
          <p:cNvSpPr/>
          <p:nvPr/>
        </p:nvSpPr>
        <p:spPr>
          <a:xfrm>
            <a:off x="3147120" y="4261520"/>
            <a:ext cx="1584176" cy="432048"/>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Level </a:t>
            </a:r>
            <a:r>
              <a:rPr lang="de-DE" dirty="0" err="1" smtClean="0">
                <a:solidFill>
                  <a:schemeClr val="tx1"/>
                </a:solidFill>
              </a:rPr>
              <a:t>shifter</a:t>
            </a:r>
            <a:endParaRPr lang="de-DE" dirty="0">
              <a:solidFill>
                <a:schemeClr val="tx1"/>
              </a:solidFill>
            </a:endParaRPr>
          </a:p>
        </p:txBody>
      </p:sp>
      <p:cxnSp>
        <p:nvCxnSpPr>
          <p:cNvPr id="60" name="Gerader Verbinder 59"/>
          <p:cNvCxnSpPr/>
          <p:nvPr/>
        </p:nvCxnSpPr>
        <p:spPr>
          <a:xfrm>
            <a:off x="4875312" y="4837584"/>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2859088" y="4837584"/>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a:off x="3003104" y="3829472"/>
            <a:ext cx="2880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a:off x="2859088" y="5125616"/>
            <a:ext cx="4320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a:off x="3291136" y="3829472"/>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a:off x="3291136" y="4693568"/>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4587280" y="3829472"/>
            <a:ext cx="43204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a:off x="4587280" y="3829472"/>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a:off x="4587280" y="4693568"/>
            <a:ext cx="0" cy="4320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a:off x="4587280" y="5125616"/>
            <a:ext cx="2880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a:endCxn id="54" idx="1"/>
          </p:cNvCxnSpPr>
          <p:nvPr/>
        </p:nvCxnSpPr>
        <p:spPr>
          <a:xfrm>
            <a:off x="4731296" y="4477544"/>
            <a:ext cx="19442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Rechteck 70"/>
          <p:cNvSpPr/>
          <p:nvPr/>
        </p:nvSpPr>
        <p:spPr>
          <a:xfrm>
            <a:off x="2715072" y="3757464"/>
            <a:ext cx="3816424" cy="1440160"/>
          </a:xfrm>
          <a:prstGeom prst="rect">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72" name="Gerader Verbinder 71"/>
          <p:cNvCxnSpPr/>
          <p:nvPr/>
        </p:nvCxnSpPr>
        <p:spPr>
          <a:xfrm>
            <a:off x="5019328" y="3541440"/>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6027440" y="3541440"/>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3003104" y="3397424"/>
            <a:ext cx="367240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Abgerundetes Rechteck 74"/>
          <p:cNvSpPr/>
          <p:nvPr/>
        </p:nvSpPr>
        <p:spPr>
          <a:xfrm>
            <a:off x="6675512" y="3253408"/>
            <a:ext cx="720080"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vdd1</a:t>
            </a:r>
            <a:endParaRPr lang="de-DE" dirty="0">
              <a:solidFill>
                <a:schemeClr val="tx1"/>
              </a:solidFill>
            </a:endParaRPr>
          </a:p>
        </p:txBody>
      </p:sp>
      <p:cxnSp>
        <p:nvCxnSpPr>
          <p:cNvPr id="76" name="Gerader Verbinder 75"/>
          <p:cNvCxnSpPr/>
          <p:nvPr/>
        </p:nvCxnSpPr>
        <p:spPr>
          <a:xfrm>
            <a:off x="3003104" y="3829472"/>
            <a:ext cx="0" cy="16561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Gerader Verbinder 76"/>
          <p:cNvCxnSpPr/>
          <p:nvPr/>
        </p:nvCxnSpPr>
        <p:spPr>
          <a:xfrm>
            <a:off x="3003104" y="3541440"/>
            <a:ext cx="0" cy="288032"/>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78" name="Gerader Verbinder 77"/>
          <p:cNvCxnSpPr/>
          <p:nvPr/>
        </p:nvCxnSpPr>
        <p:spPr>
          <a:xfrm>
            <a:off x="3003104" y="5485656"/>
            <a:ext cx="367240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9" name="Abgerundetes Rechteck 78"/>
          <p:cNvSpPr/>
          <p:nvPr/>
        </p:nvSpPr>
        <p:spPr>
          <a:xfrm>
            <a:off x="6675512" y="5341640"/>
            <a:ext cx="720080"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vdd2</a:t>
            </a:r>
            <a:endParaRPr lang="de-DE" dirty="0">
              <a:solidFill>
                <a:schemeClr val="tx1"/>
              </a:solidFill>
            </a:endParaRPr>
          </a:p>
        </p:txBody>
      </p:sp>
      <p:cxnSp>
        <p:nvCxnSpPr>
          <p:cNvPr id="80" name="Gerader Verbinder 79"/>
          <p:cNvCxnSpPr/>
          <p:nvPr/>
        </p:nvCxnSpPr>
        <p:spPr>
          <a:xfrm>
            <a:off x="5883424" y="1309192"/>
            <a:ext cx="0" cy="46805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a:off x="5019328" y="1309192"/>
            <a:ext cx="0" cy="46805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a:off x="4875312" y="1309192"/>
            <a:ext cx="0" cy="46805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2859088" y="1309192"/>
            <a:ext cx="0" cy="46805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4" name="Abgerundetes Rechteck 83"/>
          <p:cNvSpPr/>
          <p:nvPr/>
        </p:nvSpPr>
        <p:spPr>
          <a:xfrm>
            <a:off x="6675512" y="5629672"/>
            <a:ext cx="720080"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vddp</a:t>
            </a:r>
            <a:endParaRPr lang="de-DE" dirty="0">
              <a:solidFill>
                <a:schemeClr val="tx1"/>
              </a:solidFill>
            </a:endParaRPr>
          </a:p>
        </p:txBody>
      </p:sp>
      <p:sp>
        <p:nvSpPr>
          <p:cNvPr id="85" name="Abgerundetes Rechteck 84"/>
          <p:cNvSpPr/>
          <p:nvPr/>
        </p:nvSpPr>
        <p:spPr>
          <a:xfrm>
            <a:off x="6675512" y="5917704"/>
            <a:ext cx="720080"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vssp</a:t>
            </a:r>
            <a:endParaRPr lang="de-DE" dirty="0">
              <a:solidFill>
                <a:schemeClr val="tx1"/>
              </a:solidFill>
            </a:endParaRPr>
          </a:p>
        </p:txBody>
      </p:sp>
      <p:sp>
        <p:nvSpPr>
          <p:cNvPr id="86" name="Abgerundetes Rechteck 85"/>
          <p:cNvSpPr/>
          <p:nvPr/>
        </p:nvSpPr>
        <p:spPr>
          <a:xfrm>
            <a:off x="6675512" y="6205736"/>
            <a:ext cx="792088"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vddio</a:t>
            </a:r>
            <a:endParaRPr lang="de-DE" dirty="0">
              <a:solidFill>
                <a:schemeClr val="tx1"/>
              </a:solidFill>
            </a:endParaRPr>
          </a:p>
        </p:txBody>
      </p:sp>
      <p:sp>
        <p:nvSpPr>
          <p:cNvPr id="87" name="Abgerundetes Rechteck 86"/>
          <p:cNvSpPr/>
          <p:nvPr/>
        </p:nvSpPr>
        <p:spPr>
          <a:xfrm>
            <a:off x="6675512" y="6493768"/>
            <a:ext cx="792088"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vssio</a:t>
            </a:r>
            <a:endParaRPr lang="de-DE" dirty="0">
              <a:solidFill>
                <a:schemeClr val="tx1"/>
              </a:solidFill>
            </a:endParaRPr>
          </a:p>
        </p:txBody>
      </p:sp>
      <p:sp>
        <p:nvSpPr>
          <p:cNvPr id="88" name="Abgerundetes Rechteck 87"/>
          <p:cNvSpPr/>
          <p:nvPr/>
        </p:nvSpPr>
        <p:spPr>
          <a:xfrm>
            <a:off x="6671320" y="5042992"/>
            <a:ext cx="720080" cy="288032"/>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vss</a:t>
            </a:r>
            <a:endParaRPr lang="de-DE" dirty="0">
              <a:solidFill>
                <a:schemeClr val="tx1"/>
              </a:solidFill>
            </a:endParaRPr>
          </a:p>
        </p:txBody>
      </p:sp>
    </p:spTree>
    <p:extLst>
      <p:ext uri="{BB962C8B-B14F-4D97-AF65-F5344CB8AC3E}">
        <p14:creationId xmlns:p14="http://schemas.microsoft.com/office/powerpoint/2010/main" val="2063418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IO-cell and pad placement types</a:t>
            </a:r>
            <a:endParaRPr lang="de-DE" dirty="0"/>
          </a:p>
        </p:txBody>
      </p:sp>
      <p:sp>
        <p:nvSpPr>
          <p:cNvPr id="3" name="Inhaltsplatzhalter 2"/>
          <p:cNvSpPr>
            <a:spLocks noGrp="1"/>
          </p:cNvSpPr>
          <p:nvPr>
            <p:ph idx="1"/>
          </p:nvPr>
        </p:nvSpPr>
        <p:spPr>
          <a:xfrm>
            <a:off x="457200" y="692150"/>
            <a:ext cx="8229600" cy="527050"/>
          </a:xfrm>
        </p:spPr>
        <p:txBody>
          <a:bodyPr/>
          <a:lstStyle/>
          <a:p>
            <a:r>
              <a:rPr lang="en-GB" dirty="0"/>
              <a:t>IO cells can be placed outside the core area. In this case, we are talking about the ring IOs. </a:t>
            </a:r>
            <a:endParaRPr lang="de-DE" dirty="0"/>
          </a:p>
          <a:p>
            <a:r>
              <a:rPr lang="en-GB" dirty="0"/>
              <a:t>IO cells can be also placed inside the core area, this type of cells are called area IOs.</a:t>
            </a:r>
            <a:endParaRPr lang="de-DE" dirty="0"/>
          </a:p>
          <a:p>
            <a:r>
              <a:rPr lang="en-GB" dirty="0"/>
              <a:t>Connection pads can be placed around the die, which is typical for pads for wire bonding.</a:t>
            </a:r>
            <a:endParaRPr lang="de-DE" dirty="0"/>
          </a:p>
          <a:p>
            <a:r>
              <a:rPr lang="en-GB" dirty="0"/>
              <a:t>Connection pads can be also distributed all over the chip area for flip-chip connection.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18</a:t>
            </a:fld>
            <a:endParaRPr lang="de-DE" altLang="de-DE"/>
          </a:p>
        </p:txBody>
      </p:sp>
    </p:spTree>
    <p:extLst>
      <p:ext uri="{BB962C8B-B14F-4D97-AF65-F5344CB8AC3E}">
        <p14:creationId xmlns:p14="http://schemas.microsoft.com/office/powerpoint/2010/main" val="1520653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IO-cell and pad placement types</a:t>
            </a:r>
            <a:endParaRPr lang="de-DE" dirty="0"/>
          </a:p>
        </p:txBody>
      </p:sp>
      <p:sp>
        <p:nvSpPr>
          <p:cNvPr id="3" name="Inhaltsplatzhalter 2"/>
          <p:cNvSpPr>
            <a:spLocks noGrp="1"/>
          </p:cNvSpPr>
          <p:nvPr>
            <p:ph idx="1"/>
          </p:nvPr>
        </p:nvSpPr>
        <p:spPr>
          <a:xfrm>
            <a:off x="457200" y="692150"/>
            <a:ext cx="8229600" cy="679450"/>
          </a:xfrm>
        </p:spPr>
        <p:txBody>
          <a:bodyPr/>
          <a:lstStyle/>
          <a:p>
            <a:r>
              <a:rPr lang="en-US" dirty="0" smtClean="0"/>
              <a:t>Example: Area IOs, connection pads for wire bonding  </a:t>
            </a:r>
            <a:endParaRPr lang="en-US"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19</a:t>
            </a:fld>
            <a:endParaRPr lang="de-DE" altLang="de-DE"/>
          </a:p>
        </p:txBody>
      </p:sp>
      <p:sp>
        <p:nvSpPr>
          <p:cNvPr id="5" name="Rectangle 20"/>
          <p:cNvSpPr/>
          <p:nvPr/>
        </p:nvSpPr>
        <p:spPr>
          <a:xfrm>
            <a:off x="683319" y="1916832"/>
            <a:ext cx="7921129" cy="410445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6"/>
          <p:cNvSpPr/>
          <p:nvPr/>
        </p:nvSpPr>
        <p:spPr>
          <a:xfrm>
            <a:off x="1874875" y="2204864"/>
            <a:ext cx="6441292" cy="367193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19"/>
          <p:cNvSpPr txBox="1"/>
          <p:nvPr/>
        </p:nvSpPr>
        <p:spPr>
          <a:xfrm>
            <a:off x="1854862" y="5517210"/>
            <a:ext cx="3240360" cy="369332"/>
          </a:xfrm>
          <a:prstGeom prst="rect">
            <a:avLst/>
          </a:prstGeom>
          <a:noFill/>
        </p:spPr>
        <p:txBody>
          <a:bodyPr wrap="square" rtlCol="0">
            <a:spAutoFit/>
          </a:bodyPr>
          <a:lstStyle/>
          <a:p>
            <a:r>
              <a:rPr lang="en-GB" dirty="0"/>
              <a:t>Package (ex: QSFP)</a:t>
            </a:r>
          </a:p>
        </p:txBody>
      </p:sp>
      <p:sp>
        <p:nvSpPr>
          <p:cNvPr id="8" name="Rectangle 21"/>
          <p:cNvSpPr/>
          <p:nvPr/>
        </p:nvSpPr>
        <p:spPr>
          <a:xfrm>
            <a:off x="988775" y="3226199"/>
            <a:ext cx="648072" cy="634586"/>
          </a:xfrm>
          <a:prstGeom prst="rect">
            <a:avLst/>
          </a:prstGeom>
          <a:solidFill>
            <a:srgbClr val="DCA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7"/>
          <p:cNvSpPr/>
          <p:nvPr/>
        </p:nvSpPr>
        <p:spPr>
          <a:xfrm>
            <a:off x="1205198" y="3429670"/>
            <a:ext cx="1494594" cy="2956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22"/>
          <p:cNvSpPr/>
          <p:nvPr/>
        </p:nvSpPr>
        <p:spPr>
          <a:xfrm>
            <a:off x="978309" y="4335942"/>
            <a:ext cx="648072" cy="634586"/>
          </a:xfrm>
          <a:prstGeom prst="rect">
            <a:avLst/>
          </a:prstGeom>
          <a:solidFill>
            <a:srgbClr val="DCA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8"/>
          <p:cNvSpPr/>
          <p:nvPr/>
        </p:nvSpPr>
        <p:spPr>
          <a:xfrm>
            <a:off x="1225756" y="4505424"/>
            <a:ext cx="1762067" cy="2956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23"/>
          <p:cNvSpPr txBox="1"/>
          <p:nvPr/>
        </p:nvSpPr>
        <p:spPr>
          <a:xfrm>
            <a:off x="728434" y="5645251"/>
            <a:ext cx="953528" cy="369332"/>
          </a:xfrm>
          <a:prstGeom prst="rect">
            <a:avLst/>
          </a:prstGeom>
          <a:noFill/>
        </p:spPr>
        <p:txBody>
          <a:bodyPr wrap="square" rtlCol="0">
            <a:spAutoFit/>
          </a:bodyPr>
          <a:lstStyle/>
          <a:p>
            <a:r>
              <a:rPr lang="en-GB" dirty="0"/>
              <a:t>PCB</a:t>
            </a:r>
          </a:p>
        </p:txBody>
      </p:sp>
      <p:sp>
        <p:nvSpPr>
          <p:cNvPr id="13" name="Rectangle 24"/>
          <p:cNvSpPr/>
          <p:nvPr/>
        </p:nvSpPr>
        <p:spPr>
          <a:xfrm>
            <a:off x="3455917" y="2316514"/>
            <a:ext cx="4716234" cy="30936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b"/>
          <a:lstStyle/>
          <a:p>
            <a:pPr algn="r"/>
            <a:r>
              <a:rPr lang="en-GB" dirty="0"/>
              <a:t>Die</a:t>
            </a:r>
          </a:p>
        </p:txBody>
      </p:sp>
      <p:sp>
        <p:nvSpPr>
          <p:cNvPr id="14" name="Rectangle 3"/>
          <p:cNvSpPr/>
          <p:nvPr/>
        </p:nvSpPr>
        <p:spPr>
          <a:xfrm>
            <a:off x="5435847" y="3396366"/>
            <a:ext cx="1026583"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4"/>
          <p:cNvSpPr/>
          <p:nvPr/>
        </p:nvSpPr>
        <p:spPr>
          <a:xfrm>
            <a:off x="3532002" y="2392170"/>
            <a:ext cx="1656184" cy="1440160"/>
          </a:xfrm>
          <a:prstGeom prst="rect">
            <a:avLst/>
          </a:prstGeom>
          <a:pattFill prst="wdUpDiag">
            <a:fgClr>
              <a:schemeClr val="accent5"/>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6" name="Rectangle 5"/>
          <p:cNvSpPr/>
          <p:nvPr/>
        </p:nvSpPr>
        <p:spPr>
          <a:xfrm>
            <a:off x="5435847" y="3700715"/>
            <a:ext cx="1026583"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6"/>
          <p:cNvSpPr/>
          <p:nvPr/>
        </p:nvSpPr>
        <p:spPr>
          <a:xfrm>
            <a:off x="5435847" y="4005064"/>
            <a:ext cx="1026583"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p:cNvSpPr/>
          <p:nvPr/>
        </p:nvSpPr>
        <p:spPr>
          <a:xfrm>
            <a:off x="3532002" y="3883691"/>
            <a:ext cx="1656184" cy="1440160"/>
          </a:xfrm>
          <a:prstGeom prst="rect">
            <a:avLst/>
          </a:prstGeom>
          <a:pattFill prst="wdUpDiag">
            <a:fgClr>
              <a:schemeClr val="accent5"/>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9" name="Rectangle 8"/>
          <p:cNvSpPr/>
          <p:nvPr/>
        </p:nvSpPr>
        <p:spPr>
          <a:xfrm>
            <a:off x="5435847" y="3477101"/>
            <a:ext cx="180020" cy="144016"/>
          </a:xfrm>
          <a:prstGeom prst="rect">
            <a:avLst/>
          </a:prstGeom>
          <a:pattFill prst="pct8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9"/>
          <p:cNvSpPr/>
          <p:nvPr/>
        </p:nvSpPr>
        <p:spPr>
          <a:xfrm>
            <a:off x="5435847" y="3772723"/>
            <a:ext cx="180020" cy="144016"/>
          </a:xfrm>
          <a:prstGeom prst="rect">
            <a:avLst/>
          </a:prstGeom>
          <a:pattFill prst="pct8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p:cNvSpPr/>
          <p:nvPr/>
        </p:nvSpPr>
        <p:spPr>
          <a:xfrm>
            <a:off x="5435847" y="4083398"/>
            <a:ext cx="180020" cy="144016"/>
          </a:xfrm>
          <a:prstGeom prst="rect">
            <a:avLst/>
          </a:prstGeom>
          <a:pattFill prst="pct8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Elbow Connector 12"/>
          <p:cNvCxnSpPr>
            <a:endCxn id="14" idx="1"/>
          </p:cNvCxnSpPr>
          <p:nvPr/>
        </p:nvCxnSpPr>
        <p:spPr>
          <a:xfrm>
            <a:off x="4328422" y="3167941"/>
            <a:ext cx="1107425" cy="372441"/>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23" name="Elbow Connector 13"/>
          <p:cNvCxnSpPr>
            <a:endCxn id="20" idx="1"/>
          </p:cNvCxnSpPr>
          <p:nvPr/>
        </p:nvCxnSpPr>
        <p:spPr>
          <a:xfrm flipV="1">
            <a:off x="4184406" y="3844731"/>
            <a:ext cx="1251441" cy="577149"/>
          </a:xfrm>
          <a:prstGeom prst="bentConnector3">
            <a:avLst>
              <a:gd name="adj1" fmla="val 88056"/>
            </a:avLst>
          </a:prstGeom>
          <a:ln w="28575"/>
        </p:spPr>
        <p:style>
          <a:lnRef idx="1">
            <a:schemeClr val="accent1"/>
          </a:lnRef>
          <a:fillRef idx="0">
            <a:schemeClr val="accent1"/>
          </a:fillRef>
          <a:effectRef idx="0">
            <a:schemeClr val="accent1"/>
          </a:effectRef>
          <a:fontRef idx="minor">
            <a:schemeClr val="tx1"/>
          </a:fontRef>
        </p:style>
      </p:cxnSp>
      <p:pic>
        <p:nvPicPr>
          <p:cNvPr id="24"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09109" y="2927595"/>
            <a:ext cx="2325464" cy="1744098"/>
          </a:xfrm>
          <a:prstGeom prst="rect">
            <a:avLst/>
          </a:prstGeom>
        </p:spPr>
      </p:pic>
      <p:sp>
        <p:nvSpPr>
          <p:cNvPr id="25" name="Rectangle 25"/>
          <p:cNvSpPr/>
          <p:nvPr/>
        </p:nvSpPr>
        <p:spPr>
          <a:xfrm>
            <a:off x="5426213" y="2392170"/>
            <a:ext cx="2673930" cy="265425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GB" dirty="0"/>
              <a:t>core</a:t>
            </a:r>
          </a:p>
        </p:txBody>
      </p:sp>
      <p:pic>
        <p:nvPicPr>
          <p:cNvPr id="26"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242" y="3279677"/>
            <a:ext cx="1220088" cy="1070487"/>
          </a:xfrm>
          <a:prstGeom prst="rect">
            <a:avLst/>
          </a:prstGeom>
        </p:spPr>
      </p:pic>
      <p:sp>
        <p:nvSpPr>
          <p:cNvPr id="29" name="Textfeld 28"/>
          <p:cNvSpPr txBox="1"/>
          <p:nvPr/>
        </p:nvSpPr>
        <p:spPr>
          <a:xfrm>
            <a:off x="5715000" y="3733800"/>
            <a:ext cx="620684" cy="276999"/>
          </a:xfrm>
          <a:prstGeom prst="rect">
            <a:avLst/>
          </a:prstGeom>
          <a:noFill/>
        </p:spPr>
        <p:txBody>
          <a:bodyPr wrap="none" rtlCol="0">
            <a:spAutoFit/>
          </a:bodyPr>
          <a:lstStyle/>
          <a:p>
            <a:r>
              <a:rPr lang="de-DE" dirty="0" smtClean="0"/>
              <a:t>IO </a:t>
            </a:r>
            <a:r>
              <a:rPr lang="de-DE" dirty="0" err="1" smtClean="0"/>
              <a:t>cell</a:t>
            </a:r>
            <a:endParaRPr lang="de-DE" dirty="0"/>
          </a:p>
        </p:txBody>
      </p:sp>
      <p:sp>
        <p:nvSpPr>
          <p:cNvPr id="30" name="Textfeld 29"/>
          <p:cNvSpPr txBox="1"/>
          <p:nvPr/>
        </p:nvSpPr>
        <p:spPr>
          <a:xfrm>
            <a:off x="3657600" y="5029200"/>
            <a:ext cx="1257075" cy="276999"/>
          </a:xfrm>
          <a:prstGeom prst="rect">
            <a:avLst/>
          </a:prstGeom>
          <a:noFill/>
        </p:spPr>
        <p:txBody>
          <a:bodyPr wrap="none" rtlCol="0">
            <a:spAutoFit/>
          </a:bodyPr>
          <a:lstStyle/>
          <a:p>
            <a:r>
              <a:rPr lang="de-DE" dirty="0" smtClean="0"/>
              <a:t>Connection pad</a:t>
            </a:r>
            <a:endParaRPr lang="de-DE" dirty="0"/>
          </a:p>
        </p:txBody>
      </p:sp>
    </p:spTree>
    <p:extLst>
      <p:ext uri="{BB962C8B-B14F-4D97-AF65-F5344CB8AC3E}">
        <p14:creationId xmlns:p14="http://schemas.microsoft.com/office/powerpoint/2010/main" val="2984498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 </a:t>
            </a:r>
            <a:r>
              <a:rPr lang="de-DE" dirty="0" err="1" smtClean="0"/>
              <a:t>flow</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a:t>
            </a:fld>
            <a:endParaRPr lang="de-DE" altLang="de-DE"/>
          </a:p>
        </p:txBody>
      </p:sp>
      <p:sp>
        <p:nvSpPr>
          <p:cNvPr id="5" name="Rechteck 4"/>
          <p:cNvSpPr/>
          <p:nvPr/>
        </p:nvSpPr>
        <p:spPr bwMode="auto">
          <a:xfrm>
            <a:off x="2362200" y="2209800"/>
            <a:ext cx="3962400" cy="762000"/>
          </a:xfrm>
          <a:prstGeom prst="rect">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cs typeface="Arial" charset="0"/>
              </a:rPr>
              <a:t>Synthesis (Genus)</a:t>
            </a:r>
            <a:endParaRPr kumimoji="0" lang="de-DE" sz="1600" b="0" i="0" u="none" strike="noStrike" cap="none" normalizeH="0" baseline="0" dirty="0" smtClean="0">
              <a:ln>
                <a:noFill/>
              </a:ln>
              <a:solidFill>
                <a:schemeClr val="tx1"/>
              </a:solidFill>
              <a:effectLst/>
              <a:latin typeface="Arial" charset="0"/>
              <a:cs typeface="Arial" charset="0"/>
            </a:endParaRPr>
          </a:p>
        </p:txBody>
      </p:sp>
      <p:sp>
        <p:nvSpPr>
          <p:cNvPr id="6" name="Rechteck 5"/>
          <p:cNvSpPr/>
          <p:nvPr/>
        </p:nvSpPr>
        <p:spPr bwMode="auto">
          <a:xfrm>
            <a:off x="609600" y="990600"/>
            <a:ext cx="2743200" cy="762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Technology files (liberty, </a:t>
            </a:r>
            <a:r>
              <a:rPr kumimoji="0" lang="en-US" sz="1600" b="0" i="0" u="none" strike="noStrike" cap="none" normalizeH="0" baseline="0" dirty="0" err="1" smtClean="0">
                <a:ln>
                  <a:noFill/>
                </a:ln>
                <a:solidFill>
                  <a:schemeClr val="tx1"/>
                </a:solidFill>
                <a:effectLst/>
                <a:latin typeface="Arial" charset="0"/>
                <a:cs typeface="Arial" charset="0"/>
              </a:rPr>
              <a:t>qrc</a:t>
            </a:r>
            <a:r>
              <a:rPr kumimoji="0" lang="en-US" sz="1600" b="0" i="0" u="none" strike="noStrike" cap="none" normalizeH="0" baseline="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rPr>
              <a:t>techfile</a:t>
            </a:r>
            <a:r>
              <a:rPr kumimoji="0" lang="en-US" sz="1600" b="0" i="0" u="none" strike="noStrike" cap="none" normalizeH="0" baseline="0" dirty="0" smtClean="0">
                <a:ln>
                  <a:noFill/>
                </a:ln>
                <a:solidFill>
                  <a:schemeClr val="tx1"/>
                </a:solidFill>
                <a:effectLst/>
                <a:latin typeface="Arial" charset="0"/>
                <a:cs typeface="Arial" charset="0"/>
              </a:rPr>
              <a:t>, abstract)</a:t>
            </a: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7" name="Rechteck 6"/>
          <p:cNvSpPr/>
          <p:nvPr/>
        </p:nvSpPr>
        <p:spPr bwMode="auto">
          <a:xfrm>
            <a:off x="3505200" y="990600"/>
            <a:ext cx="1828800" cy="762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Functional netlist (.v, .</a:t>
            </a:r>
            <a:r>
              <a:rPr kumimoji="0" lang="en-US" sz="1600" b="0" i="0" u="none" strike="noStrike" cap="none" normalizeH="0" baseline="0" dirty="0" err="1" smtClean="0">
                <a:ln>
                  <a:noFill/>
                </a:ln>
                <a:solidFill>
                  <a:schemeClr val="tx1"/>
                </a:solidFill>
                <a:effectLst/>
                <a:latin typeface="Arial" charset="0"/>
                <a:cs typeface="Arial" charset="0"/>
              </a:rPr>
              <a:t>vhd</a:t>
            </a:r>
            <a:r>
              <a:rPr kumimoji="0" lang="en-US" sz="1600" b="0" i="0" u="none" strike="noStrike" cap="none" normalizeH="0" baseline="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rPr>
              <a:t>sv</a:t>
            </a:r>
            <a:r>
              <a:rPr kumimoji="0" lang="en-US" sz="1600" b="0" i="0" u="none" strike="noStrike" cap="none" normalizeH="0" baseline="0" dirty="0" smtClean="0">
                <a:ln>
                  <a:noFill/>
                </a:ln>
                <a:solidFill>
                  <a:schemeClr val="tx1"/>
                </a:solidFill>
                <a:effectLst/>
                <a:latin typeface="Arial" charset="0"/>
                <a:cs typeface="Arial" charset="0"/>
              </a:rPr>
              <a:t>)</a:t>
            </a: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8" name="Rechteck 7"/>
          <p:cNvSpPr/>
          <p:nvPr/>
        </p:nvSpPr>
        <p:spPr bwMode="auto">
          <a:xfrm>
            <a:off x="5410200" y="990600"/>
            <a:ext cx="2819400" cy="762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Timing constraints (</a:t>
            </a:r>
            <a:r>
              <a:rPr kumimoji="0" lang="en-US" sz="1600" b="0" i="0" u="none" strike="noStrike" cap="none" normalizeH="0" baseline="0" dirty="0" err="1" smtClean="0">
                <a:ln>
                  <a:noFill/>
                </a:ln>
                <a:solidFill>
                  <a:schemeClr val="tx1"/>
                </a:solidFill>
                <a:effectLst/>
                <a:latin typeface="Arial" charset="0"/>
                <a:cs typeface="Arial" charset="0"/>
              </a:rPr>
              <a:t>sdc</a:t>
            </a:r>
            <a:r>
              <a:rPr kumimoji="0" lang="en-US" sz="1600" b="0" i="0" u="none" strike="noStrike" cap="none" normalizeH="0" baseline="0" dirty="0" smtClean="0">
                <a:ln>
                  <a:noFill/>
                </a:ln>
                <a:solidFill>
                  <a:schemeClr val="tx1"/>
                </a:solidFill>
                <a:effectLst/>
                <a:latin typeface="Arial" charset="0"/>
                <a:cs typeface="Arial" charset="0"/>
              </a:rPr>
              <a:t>)</a:t>
            </a: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9" name="Rechteck 8"/>
          <p:cNvSpPr/>
          <p:nvPr/>
        </p:nvSpPr>
        <p:spPr bwMode="auto">
          <a:xfrm>
            <a:off x="3657600" y="3429000"/>
            <a:ext cx="1524000" cy="381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Netlist (.v)</a:t>
            </a:r>
            <a:endParaRPr kumimoji="0" lang="en-US" sz="1600" b="0" i="0" u="none" strike="noStrike" cap="none" normalizeH="0" baseline="0" dirty="0" smtClean="0">
              <a:ln>
                <a:noFill/>
              </a:ln>
              <a:solidFill>
                <a:schemeClr val="tx1"/>
              </a:solidFill>
              <a:effectLst/>
              <a:latin typeface="Arial" charset="0"/>
              <a:cs typeface="Arial" charset="0"/>
            </a:endParaRPr>
          </a:p>
        </p:txBody>
      </p:sp>
      <p:sp>
        <p:nvSpPr>
          <p:cNvPr id="10" name="Rechteck 9"/>
          <p:cNvSpPr/>
          <p:nvPr/>
        </p:nvSpPr>
        <p:spPr bwMode="auto">
          <a:xfrm flipH="1">
            <a:off x="2438400" y="5486400"/>
            <a:ext cx="4114800" cy="762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rPr>
              <a:t>Layout in OA or </a:t>
            </a:r>
            <a:r>
              <a:rPr kumimoji="0" lang="en-US" sz="1600" b="0" i="0" u="none" strike="noStrike" cap="none" normalizeH="0" baseline="0" dirty="0" err="1" smtClean="0">
                <a:ln>
                  <a:noFill/>
                </a:ln>
                <a:solidFill>
                  <a:schemeClr val="tx1"/>
                </a:solidFill>
                <a:effectLst/>
              </a:rPr>
              <a:t>gds</a:t>
            </a:r>
            <a:endParaRPr kumimoji="0" lang="en-US" sz="16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t>Netlist in Verilog</a:t>
            </a:r>
          </a:p>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rPr>
              <a:t>Sdf</a:t>
            </a:r>
            <a:r>
              <a:rPr kumimoji="0" lang="en-US" sz="1600" b="0" i="0" u="none" strike="noStrike" cap="none" normalizeH="0" baseline="0" dirty="0" smtClean="0">
                <a:ln>
                  <a:noFill/>
                </a:ln>
                <a:solidFill>
                  <a:schemeClr val="tx1"/>
                </a:solidFill>
                <a:effectLst/>
              </a:rPr>
              <a:t> file for post extraction simulations</a:t>
            </a:r>
            <a:endParaRPr kumimoji="0" lang="en-US" sz="1600" b="0" i="0" u="none" strike="noStrike" cap="none" normalizeH="0" baseline="0" dirty="0" smtClean="0">
              <a:ln>
                <a:noFill/>
              </a:ln>
              <a:solidFill>
                <a:schemeClr val="tx1"/>
              </a:solidFill>
              <a:effectLst/>
            </a:endParaRPr>
          </a:p>
        </p:txBody>
      </p:sp>
      <p:sp>
        <p:nvSpPr>
          <p:cNvPr id="11" name="Rechteck 10"/>
          <p:cNvSpPr/>
          <p:nvPr/>
        </p:nvSpPr>
        <p:spPr bwMode="auto">
          <a:xfrm>
            <a:off x="2438400" y="4267200"/>
            <a:ext cx="3962400" cy="762000"/>
          </a:xfrm>
          <a:prstGeom prst="rect">
            <a:avLst/>
          </a:prstGeom>
          <a:solidFill>
            <a:srgbClr val="CC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cs typeface="Arial" charset="0"/>
              </a:rPr>
              <a:t>Place </a:t>
            </a:r>
            <a:r>
              <a:rPr kumimoji="0" lang="de-DE" sz="1600" b="0" i="0" u="none" strike="noStrike" cap="none" normalizeH="0" baseline="0" dirty="0" err="1" smtClean="0">
                <a:ln>
                  <a:noFill/>
                </a:ln>
                <a:solidFill>
                  <a:schemeClr val="tx1"/>
                </a:solidFill>
                <a:effectLst/>
                <a:latin typeface="Arial" charset="0"/>
                <a:cs typeface="Arial" charset="0"/>
              </a:rPr>
              <a:t>and</a:t>
            </a:r>
            <a:r>
              <a:rPr kumimoji="0" lang="de-DE" sz="1600" b="0" i="0" u="none" strike="noStrike" cap="none" normalizeH="0" baseline="0" dirty="0" smtClean="0">
                <a:ln>
                  <a:noFill/>
                </a:ln>
                <a:solidFill>
                  <a:schemeClr val="tx1"/>
                </a:solidFill>
                <a:effectLst/>
                <a:latin typeface="Arial" charset="0"/>
                <a:cs typeface="Arial" charset="0"/>
              </a:rPr>
              <a:t> Route (</a:t>
            </a:r>
            <a:r>
              <a:rPr kumimoji="0" lang="de-DE" sz="1600" b="0" i="0" u="none" strike="noStrike" cap="none" normalizeH="0" baseline="0" dirty="0" err="1" smtClean="0">
                <a:ln>
                  <a:noFill/>
                </a:ln>
                <a:solidFill>
                  <a:schemeClr val="tx1"/>
                </a:solidFill>
                <a:effectLst/>
                <a:latin typeface="Arial" charset="0"/>
                <a:cs typeface="Arial" charset="0"/>
              </a:rPr>
              <a:t>Innovus</a:t>
            </a:r>
            <a:r>
              <a:rPr kumimoji="0" lang="de-DE" sz="1600" b="0" i="0" u="none" strike="noStrike" cap="none" normalizeH="0" baseline="0" dirty="0" smtClean="0">
                <a:ln>
                  <a:noFill/>
                </a:ln>
                <a:solidFill>
                  <a:schemeClr val="tx1"/>
                </a:solidFill>
                <a:effectLst/>
                <a:latin typeface="Arial" charset="0"/>
                <a:cs typeface="Arial" charset="0"/>
              </a:rPr>
              <a:t>)</a:t>
            </a:r>
            <a:endParaRPr kumimoji="0" lang="de-DE" sz="1600" b="0" i="0" u="none" strike="noStrike" cap="none" normalizeH="0" baseline="0" dirty="0" smtClean="0">
              <a:ln>
                <a:noFill/>
              </a:ln>
              <a:solidFill>
                <a:schemeClr val="tx1"/>
              </a:solidFill>
              <a:effectLst/>
              <a:latin typeface="Arial" charset="0"/>
              <a:cs typeface="Arial" charset="0"/>
            </a:endParaRPr>
          </a:p>
        </p:txBody>
      </p:sp>
      <p:sp>
        <p:nvSpPr>
          <p:cNvPr id="12" name="Pfeil nach unten 11"/>
          <p:cNvSpPr/>
          <p:nvPr/>
        </p:nvSpPr>
        <p:spPr bwMode="auto">
          <a:xfrm>
            <a:off x="2819400" y="1752600"/>
            <a:ext cx="304800" cy="4572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Pfeil nach unten 12"/>
          <p:cNvSpPr/>
          <p:nvPr/>
        </p:nvSpPr>
        <p:spPr bwMode="auto">
          <a:xfrm>
            <a:off x="4267200" y="1752600"/>
            <a:ext cx="304800" cy="4572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Pfeil nach unten 13"/>
          <p:cNvSpPr/>
          <p:nvPr/>
        </p:nvSpPr>
        <p:spPr bwMode="auto">
          <a:xfrm>
            <a:off x="5715000" y="1752600"/>
            <a:ext cx="304800" cy="4572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 name="Pfeil nach unten 14"/>
          <p:cNvSpPr/>
          <p:nvPr/>
        </p:nvSpPr>
        <p:spPr bwMode="auto">
          <a:xfrm>
            <a:off x="4267200" y="2971800"/>
            <a:ext cx="304800" cy="4572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 name="Pfeil nach unten 15"/>
          <p:cNvSpPr/>
          <p:nvPr/>
        </p:nvSpPr>
        <p:spPr bwMode="auto">
          <a:xfrm>
            <a:off x="4267200" y="3810000"/>
            <a:ext cx="304800" cy="4572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Pfeil nach unten 16"/>
          <p:cNvSpPr/>
          <p:nvPr/>
        </p:nvSpPr>
        <p:spPr bwMode="auto">
          <a:xfrm>
            <a:off x="4267200" y="5029200"/>
            <a:ext cx="304800" cy="4572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Rechteck 17"/>
          <p:cNvSpPr/>
          <p:nvPr/>
        </p:nvSpPr>
        <p:spPr bwMode="auto">
          <a:xfrm>
            <a:off x="7315200" y="3124200"/>
            <a:ext cx="1219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Power planning</a:t>
            </a:r>
            <a:endParaRPr kumimoji="0" lang="en-US" sz="1200" b="0" i="0" u="none" strike="noStrike" cap="none" normalizeH="0" baseline="0" dirty="0" smtClean="0">
              <a:ln>
                <a:noFill/>
              </a:ln>
              <a:solidFill>
                <a:schemeClr val="tx1"/>
              </a:solidFill>
              <a:effectLst/>
            </a:endParaRPr>
          </a:p>
        </p:txBody>
      </p:sp>
      <p:sp>
        <p:nvSpPr>
          <p:cNvPr id="19" name="Rechteck 18"/>
          <p:cNvSpPr/>
          <p:nvPr/>
        </p:nvSpPr>
        <p:spPr bwMode="auto">
          <a:xfrm>
            <a:off x="7315200" y="3657600"/>
            <a:ext cx="12192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Special placing</a:t>
            </a:r>
          </a:p>
        </p:txBody>
      </p:sp>
      <p:sp>
        <p:nvSpPr>
          <p:cNvPr id="20" name="Rechteck 19"/>
          <p:cNvSpPr/>
          <p:nvPr/>
        </p:nvSpPr>
        <p:spPr bwMode="auto">
          <a:xfrm>
            <a:off x="7315200" y="4572000"/>
            <a:ext cx="1219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Clock tree synthesis</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 name="Rechteck 20"/>
          <p:cNvSpPr/>
          <p:nvPr/>
        </p:nvSpPr>
        <p:spPr bwMode="auto">
          <a:xfrm>
            <a:off x="7315200" y="5105400"/>
            <a:ext cx="1219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Routing</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2" name="Rechteck 21"/>
          <p:cNvSpPr/>
          <p:nvPr/>
        </p:nvSpPr>
        <p:spPr bwMode="auto">
          <a:xfrm>
            <a:off x="7315200" y="5638800"/>
            <a:ext cx="1219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Sign off</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3" name="Rechteck 22"/>
          <p:cNvSpPr/>
          <p:nvPr/>
        </p:nvSpPr>
        <p:spPr bwMode="auto">
          <a:xfrm>
            <a:off x="7315200" y="2667000"/>
            <a:ext cx="12192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Floor plan</a:t>
            </a:r>
          </a:p>
        </p:txBody>
      </p:sp>
      <p:sp>
        <p:nvSpPr>
          <p:cNvPr id="24" name="Rechteck 23"/>
          <p:cNvSpPr/>
          <p:nvPr/>
        </p:nvSpPr>
        <p:spPr bwMode="auto">
          <a:xfrm>
            <a:off x="7315200" y="2209800"/>
            <a:ext cx="12192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Design import</a:t>
            </a:r>
          </a:p>
        </p:txBody>
      </p:sp>
      <p:sp>
        <p:nvSpPr>
          <p:cNvPr id="25" name="Rechteck 24"/>
          <p:cNvSpPr/>
          <p:nvPr/>
        </p:nvSpPr>
        <p:spPr bwMode="auto">
          <a:xfrm>
            <a:off x="7315200" y="4114800"/>
            <a:ext cx="12192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P</a:t>
            </a:r>
            <a:r>
              <a:rPr kumimoji="0" lang="en-US" sz="1200" b="0" i="0" u="none" strike="noStrike" cap="none" normalizeH="0" baseline="0" dirty="0" smtClean="0">
                <a:ln>
                  <a:noFill/>
                </a:ln>
                <a:solidFill>
                  <a:schemeClr val="tx1"/>
                </a:solidFill>
                <a:effectLst/>
              </a:rPr>
              <a:t>lacing</a:t>
            </a:r>
          </a:p>
        </p:txBody>
      </p:sp>
      <p:cxnSp>
        <p:nvCxnSpPr>
          <p:cNvPr id="27" name="Gerader Verbinder 26"/>
          <p:cNvCxnSpPr/>
          <p:nvPr/>
        </p:nvCxnSpPr>
        <p:spPr bwMode="auto">
          <a:xfrm flipV="1">
            <a:off x="6400800" y="2209800"/>
            <a:ext cx="914400" cy="2133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r Verbinder 28"/>
          <p:cNvCxnSpPr/>
          <p:nvPr/>
        </p:nvCxnSpPr>
        <p:spPr bwMode="auto">
          <a:xfrm>
            <a:off x="6400800" y="5029200"/>
            <a:ext cx="91440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48171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IO-cell and pad placement types</a:t>
            </a:r>
            <a:endParaRPr lang="de-DE" dirty="0"/>
          </a:p>
        </p:txBody>
      </p:sp>
      <p:sp>
        <p:nvSpPr>
          <p:cNvPr id="3" name="Inhaltsplatzhalter 2"/>
          <p:cNvSpPr>
            <a:spLocks noGrp="1"/>
          </p:cNvSpPr>
          <p:nvPr>
            <p:ph idx="1"/>
          </p:nvPr>
        </p:nvSpPr>
        <p:spPr>
          <a:xfrm>
            <a:off x="457200" y="692150"/>
            <a:ext cx="8229600" cy="984250"/>
          </a:xfrm>
        </p:spPr>
        <p:txBody>
          <a:bodyPr/>
          <a:lstStyle/>
          <a:p>
            <a:r>
              <a:rPr lang="en-US" dirty="0"/>
              <a:t>Example: </a:t>
            </a:r>
            <a:r>
              <a:rPr lang="en-US" dirty="0" smtClean="0"/>
              <a:t>Ring </a:t>
            </a:r>
            <a:r>
              <a:rPr lang="en-US" dirty="0"/>
              <a:t>IOs, connection pads for </a:t>
            </a:r>
            <a:r>
              <a:rPr lang="en-US" dirty="0" smtClean="0"/>
              <a:t>bump </a:t>
            </a:r>
            <a:r>
              <a:rPr lang="en-US" dirty="0"/>
              <a:t>bonding  </a:t>
            </a:r>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20</a:t>
            </a:fld>
            <a:endParaRPr lang="de-DE" altLang="de-DE"/>
          </a:p>
        </p:txBody>
      </p:sp>
      <p:sp>
        <p:nvSpPr>
          <p:cNvPr id="5" name="Rectangle 3"/>
          <p:cNvSpPr/>
          <p:nvPr/>
        </p:nvSpPr>
        <p:spPr>
          <a:xfrm>
            <a:off x="1835696" y="2139957"/>
            <a:ext cx="5976664" cy="2519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b"/>
          <a:lstStyle/>
          <a:p>
            <a:pPr algn="r"/>
            <a:r>
              <a:rPr lang="en-GB" dirty="0"/>
              <a:t>die</a:t>
            </a:r>
          </a:p>
        </p:txBody>
      </p:sp>
      <p:sp>
        <p:nvSpPr>
          <p:cNvPr id="6" name="Rectangle 4"/>
          <p:cNvSpPr/>
          <p:nvPr/>
        </p:nvSpPr>
        <p:spPr>
          <a:xfrm>
            <a:off x="1835696" y="2755395"/>
            <a:ext cx="14401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5"/>
          <p:cNvSpPr/>
          <p:nvPr/>
        </p:nvSpPr>
        <p:spPr>
          <a:xfrm>
            <a:off x="1835696" y="3059744"/>
            <a:ext cx="14401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6"/>
          <p:cNvSpPr/>
          <p:nvPr/>
        </p:nvSpPr>
        <p:spPr>
          <a:xfrm>
            <a:off x="1835696" y="3364093"/>
            <a:ext cx="14401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7"/>
          <p:cNvSpPr/>
          <p:nvPr/>
        </p:nvSpPr>
        <p:spPr>
          <a:xfrm>
            <a:off x="1853580" y="2820686"/>
            <a:ext cx="180020" cy="144016"/>
          </a:xfrm>
          <a:prstGeom prst="rect">
            <a:avLst/>
          </a:prstGeom>
          <a:pattFill prst="pct8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8"/>
          <p:cNvSpPr/>
          <p:nvPr/>
        </p:nvSpPr>
        <p:spPr>
          <a:xfrm>
            <a:off x="1853580" y="3116308"/>
            <a:ext cx="180020" cy="144016"/>
          </a:xfrm>
          <a:prstGeom prst="rect">
            <a:avLst/>
          </a:prstGeom>
          <a:pattFill prst="pct8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9"/>
          <p:cNvSpPr/>
          <p:nvPr/>
        </p:nvSpPr>
        <p:spPr>
          <a:xfrm>
            <a:off x="1853580" y="3426983"/>
            <a:ext cx="180020" cy="144016"/>
          </a:xfrm>
          <a:prstGeom prst="rect">
            <a:avLst/>
          </a:prstGeom>
          <a:pattFill prst="pct8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0"/>
          <p:cNvSpPr/>
          <p:nvPr/>
        </p:nvSpPr>
        <p:spPr>
          <a:xfrm>
            <a:off x="3846512" y="2640097"/>
            <a:ext cx="1440160" cy="1240453"/>
          </a:xfrm>
          <a:prstGeom prst="hexagon">
            <a:avLst/>
          </a:prstGeom>
          <a:pattFill prst="wdUpDiag">
            <a:fgClr>
              <a:schemeClr val="accent5"/>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cxnSp>
        <p:nvCxnSpPr>
          <p:cNvPr id="13" name="Elbow Connector 12"/>
          <p:cNvCxnSpPr>
            <a:endCxn id="9" idx="0"/>
          </p:cNvCxnSpPr>
          <p:nvPr/>
        </p:nvCxnSpPr>
        <p:spPr>
          <a:xfrm rot="10800000">
            <a:off x="1943590" y="2820686"/>
            <a:ext cx="2268370" cy="439638"/>
          </a:xfrm>
          <a:prstGeom prst="bentConnector4">
            <a:avLst>
              <a:gd name="adj1" fmla="val 48016"/>
              <a:gd name="adj2" fmla="val 151997"/>
            </a:avLst>
          </a:prstGeom>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5715000" y="1371600"/>
            <a:ext cx="2819400" cy="646331"/>
          </a:xfrm>
          <a:prstGeom prst="rect">
            <a:avLst/>
          </a:prstGeom>
          <a:noFill/>
        </p:spPr>
        <p:txBody>
          <a:bodyPr wrap="square" rtlCol="0">
            <a:spAutoFit/>
          </a:bodyPr>
          <a:lstStyle/>
          <a:p>
            <a:r>
              <a:rPr lang="en-GB" sz="3600" b="1" dirty="0" smtClean="0">
                <a:solidFill>
                  <a:schemeClr val="accent5">
                    <a:lumMod val="75000"/>
                  </a:schemeClr>
                </a:solidFill>
              </a:rPr>
              <a:t>Bump pad</a:t>
            </a:r>
            <a:endParaRPr lang="en-GB" sz="3600" b="1" dirty="0">
              <a:solidFill>
                <a:schemeClr val="accent5">
                  <a:lumMod val="75000"/>
                </a:schemeClr>
              </a:solidFill>
            </a:endParaRPr>
          </a:p>
        </p:txBody>
      </p:sp>
      <p:cxnSp>
        <p:nvCxnSpPr>
          <p:cNvPr id="15" name="Straight Arrow Connector 15"/>
          <p:cNvCxnSpPr/>
          <p:nvPr/>
        </p:nvCxnSpPr>
        <p:spPr>
          <a:xfrm flipH="1">
            <a:off x="4780614" y="1828800"/>
            <a:ext cx="858186" cy="106351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6" name="Hexagon 17"/>
          <p:cNvSpPr/>
          <p:nvPr/>
        </p:nvSpPr>
        <p:spPr>
          <a:xfrm>
            <a:off x="5976156" y="2635171"/>
            <a:ext cx="1440160" cy="1240453"/>
          </a:xfrm>
          <a:prstGeom prst="hexagon">
            <a:avLst/>
          </a:prstGeom>
          <a:pattFill prst="wdUpDiag">
            <a:fgClr>
              <a:schemeClr val="accent5"/>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7"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872820"/>
            <a:ext cx="1381125" cy="1381125"/>
          </a:xfrm>
          <a:prstGeom prst="rect">
            <a:avLst/>
          </a:prstGeom>
        </p:spPr>
      </p:pic>
      <p:pic>
        <p:nvPicPr>
          <p:cNvPr id="18"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996" y="4798880"/>
            <a:ext cx="2076450" cy="1381125"/>
          </a:xfrm>
          <a:prstGeom prst="rect">
            <a:avLst/>
          </a:prstGeom>
        </p:spPr>
      </p:pic>
      <p:pic>
        <p:nvPicPr>
          <p:cNvPr id="19"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690" y="4928195"/>
            <a:ext cx="1381125" cy="1381125"/>
          </a:xfrm>
          <a:prstGeom prst="rect">
            <a:avLst/>
          </a:prstGeom>
        </p:spPr>
      </p:pic>
      <p:pic>
        <p:nvPicPr>
          <p:cNvPr id="20"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186" y="4889094"/>
            <a:ext cx="1381125" cy="1381125"/>
          </a:xfrm>
          <a:prstGeom prst="rect">
            <a:avLst/>
          </a:prstGeom>
        </p:spPr>
      </p:pic>
      <p:cxnSp>
        <p:nvCxnSpPr>
          <p:cNvPr id="21" name="Straight Arrow Connector 23"/>
          <p:cNvCxnSpPr/>
          <p:nvPr/>
        </p:nvCxnSpPr>
        <p:spPr>
          <a:xfrm flipH="1">
            <a:off x="1668211" y="3795780"/>
            <a:ext cx="2687765" cy="154451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2" name="TextBox 25"/>
          <p:cNvSpPr txBox="1"/>
          <p:nvPr/>
        </p:nvSpPr>
        <p:spPr>
          <a:xfrm>
            <a:off x="6553200" y="6019800"/>
            <a:ext cx="925022" cy="276999"/>
          </a:xfrm>
          <a:prstGeom prst="rect">
            <a:avLst/>
          </a:prstGeom>
          <a:noFill/>
        </p:spPr>
        <p:txBody>
          <a:bodyPr wrap="square" rtlCol="0">
            <a:spAutoFit/>
          </a:bodyPr>
          <a:lstStyle/>
          <a:p>
            <a:r>
              <a:rPr lang="en-GB" dirty="0"/>
              <a:t>package</a:t>
            </a:r>
          </a:p>
        </p:txBody>
      </p:sp>
    </p:spTree>
    <p:extLst>
      <p:ext uri="{BB962C8B-B14F-4D97-AF65-F5344CB8AC3E}">
        <p14:creationId xmlns:p14="http://schemas.microsoft.com/office/powerpoint/2010/main" val="2212919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IO-cell and pad placement types</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Example: Complex wire bonding - Belle II detector prototype</a:t>
            </a:r>
            <a:endParaRPr lang="en-US"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21</a:t>
            </a:fld>
            <a:endParaRPr lang="de-DE" altLang="de-DE"/>
          </a:p>
        </p:txBody>
      </p:sp>
      <p:pic>
        <p:nvPicPr>
          <p:cNvPr id="5" name="Picture 3"/>
          <p:cNvPicPr>
            <a:picLocks noChangeAspect="1"/>
          </p:cNvPicPr>
          <p:nvPr/>
        </p:nvPicPr>
        <p:blipFill>
          <a:blip r:embed="rId2"/>
          <a:stretch>
            <a:fillRect/>
          </a:stretch>
        </p:blipFill>
        <p:spPr>
          <a:xfrm>
            <a:off x="914400" y="1219200"/>
            <a:ext cx="3810000" cy="2728461"/>
          </a:xfrm>
          <a:prstGeom prst="rect">
            <a:avLst/>
          </a:prstGeom>
        </p:spPr>
      </p:pic>
      <p:sp>
        <p:nvSpPr>
          <p:cNvPr id="13" name="Inhaltsplatzhalter 2"/>
          <p:cNvSpPr txBox="1">
            <a:spLocks/>
          </p:cNvSpPr>
          <p:nvPr/>
        </p:nvSpPr>
        <p:spPr bwMode="auto">
          <a:xfrm>
            <a:off x="533400" y="3962400"/>
            <a:ext cx="822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800" kern="0" dirty="0" smtClean="0"/>
              <a:t>Example: Bump bonding  - Belle II detector final design</a:t>
            </a:r>
            <a:endParaRPr lang="en-US" sz="1800" kern="0" dirty="0"/>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44" y="4343400"/>
            <a:ext cx="8936056" cy="1981200"/>
          </a:xfrm>
          <a:prstGeom prst="rect">
            <a:avLst/>
          </a:prstGeom>
        </p:spPr>
      </p:pic>
    </p:spTree>
    <p:extLst>
      <p:ext uri="{BB962C8B-B14F-4D97-AF65-F5344CB8AC3E}">
        <p14:creationId xmlns:p14="http://schemas.microsoft.com/office/powerpoint/2010/main" val="2972450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692150"/>
            <a:ext cx="8229600" cy="2127250"/>
          </a:xfrm>
        </p:spPr>
        <p:txBody>
          <a:bodyPr/>
          <a:lstStyle/>
          <a:p>
            <a:r>
              <a:rPr lang="en-GB" dirty="0"/>
              <a:t>IO Cells can be of various types, depending on the technology library</a:t>
            </a:r>
          </a:p>
          <a:p>
            <a:r>
              <a:rPr lang="en-GB" dirty="0"/>
              <a:t>Standard types:</a:t>
            </a:r>
          </a:p>
          <a:p>
            <a:pPr lvl="1"/>
            <a:r>
              <a:rPr lang="en-GB" dirty="0"/>
              <a:t>Power Connections: VDD,VSS,VDDIO,VSSIO</a:t>
            </a:r>
          </a:p>
          <a:p>
            <a:pPr lvl="1"/>
            <a:r>
              <a:rPr lang="en-GB" dirty="0"/>
              <a:t>Fillers: FILLER1, FILLER10, CORNER</a:t>
            </a:r>
          </a:p>
          <a:p>
            <a:pPr lvl="1"/>
            <a:r>
              <a:rPr lang="en-GB" dirty="0"/>
              <a:t>Signal Cell for Digital/Analog Signals</a:t>
            </a:r>
          </a:p>
          <a:p>
            <a:r>
              <a:rPr lang="en-GB" dirty="0"/>
              <a:t>Special Cells:</a:t>
            </a:r>
          </a:p>
          <a:p>
            <a:pPr lvl="1"/>
            <a:r>
              <a:rPr lang="en-GB" dirty="0"/>
              <a:t>Differential Signal (LVDS), Oscillator cells </a:t>
            </a:r>
            <a:r>
              <a:rPr lang="en-GB" dirty="0" err="1"/>
              <a:t>etc</a:t>
            </a:r>
            <a:r>
              <a:rPr lang="en-GB" dirty="0"/>
              <a:t>…</a:t>
            </a:r>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22</a:t>
            </a:fld>
            <a:endParaRPr lang="de-DE" altLang="de-DE"/>
          </a:p>
        </p:txBody>
      </p:sp>
      <p:pic>
        <p:nvPicPr>
          <p:cNvPr id="5"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1447" y="3091333"/>
            <a:ext cx="1663082" cy="1108721"/>
          </a:xfrm>
          <a:prstGeom prst="rect">
            <a:avLst/>
          </a:prstGeom>
        </p:spPr>
      </p:pic>
      <p:sp>
        <p:nvSpPr>
          <p:cNvPr id="6" name="Rectangle 3"/>
          <p:cNvSpPr/>
          <p:nvPr/>
        </p:nvSpPr>
        <p:spPr>
          <a:xfrm>
            <a:off x="611560" y="4005064"/>
            <a:ext cx="288032" cy="9361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4"/>
          <p:cNvSpPr/>
          <p:nvPr/>
        </p:nvSpPr>
        <p:spPr>
          <a:xfrm>
            <a:off x="975023" y="4005064"/>
            <a:ext cx="288032" cy="9361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p:nvPr/>
        </p:nvSpPr>
        <p:spPr>
          <a:xfrm>
            <a:off x="1338486" y="4005064"/>
            <a:ext cx="288032" cy="9361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6"/>
          <p:cNvSpPr/>
          <p:nvPr/>
        </p:nvSpPr>
        <p:spPr>
          <a:xfrm>
            <a:off x="1701949" y="4005064"/>
            <a:ext cx="2880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7"/>
          <p:cNvSpPr/>
          <p:nvPr/>
        </p:nvSpPr>
        <p:spPr>
          <a:xfrm>
            <a:off x="2065412" y="4005064"/>
            <a:ext cx="288032" cy="936104"/>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8"/>
          <p:cNvSpPr/>
          <p:nvPr/>
        </p:nvSpPr>
        <p:spPr>
          <a:xfrm>
            <a:off x="2428875" y="4005064"/>
            <a:ext cx="288032" cy="936104"/>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9"/>
          <p:cNvSpPr/>
          <p:nvPr/>
        </p:nvSpPr>
        <p:spPr>
          <a:xfrm rot="5400000">
            <a:off x="3116374" y="4697252"/>
            <a:ext cx="2880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p:cNvSpPr/>
          <p:nvPr/>
        </p:nvSpPr>
        <p:spPr>
          <a:xfrm>
            <a:off x="2792338" y="4005064"/>
            <a:ext cx="936104" cy="936104"/>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1"/>
          <p:cNvSpPr/>
          <p:nvPr/>
        </p:nvSpPr>
        <p:spPr>
          <a:xfrm rot="5400000">
            <a:off x="3116374" y="5065404"/>
            <a:ext cx="2880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2"/>
          <p:cNvSpPr txBox="1"/>
          <p:nvPr/>
        </p:nvSpPr>
        <p:spPr>
          <a:xfrm>
            <a:off x="712517" y="4954045"/>
            <a:ext cx="813043" cy="369332"/>
          </a:xfrm>
          <a:prstGeom prst="rect">
            <a:avLst/>
          </a:prstGeom>
          <a:noFill/>
        </p:spPr>
        <p:txBody>
          <a:bodyPr wrap="none" rtlCol="0">
            <a:spAutoFit/>
          </a:bodyPr>
          <a:lstStyle/>
          <a:p>
            <a:r>
              <a:rPr lang="en-GB" dirty="0"/>
              <a:t>power</a:t>
            </a:r>
          </a:p>
        </p:txBody>
      </p:sp>
      <p:sp>
        <p:nvSpPr>
          <p:cNvPr id="16" name="TextBox 13"/>
          <p:cNvSpPr txBox="1"/>
          <p:nvPr/>
        </p:nvSpPr>
        <p:spPr>
          <a:xfrm>
            <a:off x="931964" y="5492806"/>
            <a:ext cx="787395" cy="369332"/>
          </a:xfrm>
          <a:prstGeom prst="rect">
            <a:avLst/>
          </a:prstGeom>
          <a:noFill/>
        </p:spPr>
        <p:txBody>
          <a:bodyPr wrap="none" rtlCol="0">
            <a:spAutoFit/>
          </a:bodyPr>
          <a:lstStyle/>
          <a:p>
            <a:r>
              <a:rPr lang="en-GB" dirty="0"/>
              <a:t>signal</a:t>
            </a:r>
          </a:p>
        </p:txBody>
      </p:sp>
      <p:sp>
        <p:nvSpPr>
          <p:cNvPr id="17" name="TextBox 14"/>
          <p:cNvSpPr txBox="1"/>
          <p:nvPr/>
        </p:nvSpPr>
        <p:spPr>
          <a:xfrm>
            <a:off x="1765099" y="5854262"/>
            <a:ext cx="723275" cy="369332"/>
          </a:xfrm>
          <a:prstGeom prst="rect">
            <a:avLst/>
          </a:prstGeom>
          <a:noFill/>
        </p:spPr>
        <p:txBody>
          <a:bodyPr wrap="none" rtlCol="0">
            <a:spAutoFit/>
          </a:bodyPr>
          <a:lstStyle/>
          <a:p>
            <a:r>
              <a:rPr lang="en-GB" dirty="0"/>
              <a:t>fillers</a:t>
            </a:r>
          </a:p>
        </p:txBody>
      </p:sp>
      <p:cxnSp>
        <p:nvCxnSpPr>
          <p:cNvPr id="18" name="Straight Arrow Connector 16"/>
          <p:cNvCxnSpPr/>
          <p:nvPr/>
        </p:nvCxnSpPr>
        <p:spPr>
          <a:xfrm flipV="1">
            <a:off x="1482502" y="5138711"/>
            <a:ext cx="236857" cy="394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7"/>
          <p:cNvCxnSpPr>
            <a:stCxn id="17" idx="0"/>
          </p:cNvCxnSpPr>
          <p:nvPr/>
        </p:nvCxnSpPr>
        <p:spPr>
          <a:xfrm flipV="1">
            <a:off x="2126737" y="5019614"/>
            <a:ext cx="82691" cy="834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0"/>
          <p:cNvCxnSpPr>
            <a:stCxn id="17" idx="0"/>
          </p:cNvCxnSpPr>
          <p:nvPr/>
        </p:nvCxnSpPr>
        <p:spPr>
          <a:xfrm flipV="1">
            <a:off x="2126737" y="5019615"/>
            <a:ext cx="489213" cy="834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3"/>
          <p:cNvSpPr/>
          <p:nvPr/>
        </p:nvSpPr>
        <p:spPr>
          <a:xfrm>
            <a:off x="6501517" y="4149080"/>
            <a:ext cx="2880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4"/>
          <p:cNvSpPr txBox="1"/>
          <p:nvPr/>
        </p:nvSpPr>
        <p:spPr>
          <a:xfrm>
            <a:off x="5016525" y="5723964"/>
            <a:ext cx="3544560" cy="369332"/>
          </a:xfrm>
          <a:prstGeom prst="rect">
            <a:avLst/>
          </a:prstGeom>
          <a:noFill/>
        </p:spPr>
        <p:txBody>
          <a:bodyPr wrap="none" rtlCol="0">
            <a:spAutoFit/>
          </a:bodyPr>
          <a:lstStyle/>
          <a:p>
            <a:r>
              <a:rPr lang="en-GB" dirty="0"/>
              <a:t>Special Cells example: Oscillator</a:t>
            </a:r>
          </a:p>
        </p:txBody>
      </p:sp>
      <p:sp>
        <p:nvSpPr>
          <p:cNvPr id="23" name="Rectangle 25"/>
          <p:cNvSpPr/>
          <p:nvPr/>
        </p:nvSpPr>
        <p:spPr>
          <a:xfrm>
            <a:off x="6848219" y="4149080"/>
            <a:ext cx="2880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41" y="3747072"/>
            <a:ext cx="474128" cy="330522"/>
          </a:xfrm>
          <a:prstGeom prst="rect">
            <a:avLst/>
          </a:prstGeom>
        </p:spPr>
      </p:pic>
      <p:cxnSp>
        <p:nvCxnSpPr>
          <p:cNvPr id="25" name="Straight Connector 40"/>
          <p:cNvCxnSpPr/>
          <p:nvPr/>
        </p:nvCxnSpPr>
        <p:spPr>
          <a:xfrm>
            <a:off x="6588224" y="3912333"/>
            <a:ext cx="0" cy="236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41"/>
          <p:cNvCxnSpPr/>
          <p:nvPr/>
        </p:nvCxnSpPr>
        <p:spPr>
          <a:xfrm>
            <a:off x="6992235" y="3912332"/>
            <a:ext cx="0" cy="236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43"/>
          <p:cNvCxnSpPr>
            <a:stCxn id="23" idx="2"/>
          </p:cNvCxnSpPr>
          <p:nvPr/>
        </p:nvCxnSpPr>
        <p:spPr>
          <a:xfrm>
            <a:off x="6992235" y="5085184"/>
            <a:ext cx="0" cy="351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44"/>
          <p:cNvSpPr txBox="1"/>
          <p:nvPr/>
        </p:nvSpPr>
        <p:spPr>
          <a:xfrm>
            <a:off x="6788805" y="5336083"/>
            <a:ext cx="434734" cy="338554"/>
          </a:xfrm>
          <a:prstGeom prst="rect">
            <a:avLst/>
          </a:prstGeom>
          <a:noFill/>
        </p:spPr>
        <p:txBody>
          <a:bodyPr wrap="none" rtlCol="0">
            <a:spAutoFit/>
          </a:bodyPr>
          <a:lstStyle/>
          <a:p>
            <a:r>
              <a:rPr lang="en-GB" sz="1600" i="1" dirty="0" err="1"/>
              <a:t>clk</a:t>
            </a:r>
            <a:endParaRPr lang="en-GB" sz="1600" i="1" dirty="0"/>
          </a:p>
        </p:txBody>
      </p:sp>
    </p:spTree>
    <p:extLst>
      <p:ext uri="{BB962C8B-B14F-4D97-AF65-F5344CB8AC3E}">
        <p14:creationId xmlns:p14="http://schemas.microsoft.com/office/powerpoint/2010/main" val="1474068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Partitions</a:t>
            </a:r>
            <a:endParaRPr lang="de-DE" dirty="0"/>
          </a:p>
        </p:txBody>
      </p:sp>
      <p:sp>
        <p:nvSpPr>
          <p:cNvPr id="3" name="Inhaltsplatzhalter 2"/>
          <p:cNvSpPr>
            <a:spLocks noGrp="1"/>
          </p:cNvSpPr>
          <p:nvPr>
            <p:ph idx="1"/>
          </p:nvPr>
        </p:nvSpPr>
        <p:spPr/>
        <p:txBody>
          <a:bodyPr/>
          <a:lstStyle/>
          <a:p>
            <a:r>
              <a:rPr lang="en-GB" dirty="0"/>
              <a:t>Partitions are used to cut-off the design in smaller subset</a:t>
            </a:r>
            <a:r>
              <a:rPr lang="de-DE" dirty="0"/>
              <a:t>. </a:t>
            </a:r>
            <a:r>
              <a:rPr lang="en-GB" dirty="0"/>
              <a:t>Each subset is synthesized and implemented separately.</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23</a:t>
            </a:fld>
            <a:endParaRPr lang="de-DE" altLang="de-DE"/>
          </a:p>
        </p:txBody>
      </p:sp>
      <p:sp>
        <p:nvSpPr>
          <p:cNvPr id="5" name="Rectangle 3"/>
          <p:cNvSpPr/>
          <p:nvPr/>
        </p:nvSpPr>
        <p:spPr>
          <a:xfrm>
            <a:off x="467544" y="2996952"/>
            <a:ext cx="3168352" cy="26642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4"/>
          <p:cNvSpPr/>
          <p:nvPr/>
        </p:nvSpPr>
        <p:spPr>
          <a:xfrm>
            <a:off x="683568" y="3284984"/>
            <a:ext cx="136815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P1</a:t>
            </a:r>
          </a:p>
        </p:txBody>
      </p:sp>
      <p:sp>
        <p:nvSpPr>
          <p:cNvPr id="7" name="Rectangle 5"/>
          <p:cNvSpPr/>
          <p:nvPr/>
        </p:nvSpPr>
        <p:spPr>
          <a:xfrm>
            <a:off x="648172" y="4472881"/>
            <a:ext cx="136815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P2</a:t>
            </a:r>
          </a:p>
        </p:txBody>
      </p:sp>
      <p:sp>
        <p:nvSpPr>
          <p:cNvPr id="8" name="Rectangle 6"/>
          <p:cNvSpPr/>
          <p:nvPr/>
        </p:nvSpPr>
        <p:spPr>
          <a:xfrm>
            <a:off x="2411760" y="3303837"/>
            <a:ext cx="1089496" cy="2105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P3</a:t>
            </a:r>
          </a:p>
        </p:txBody>
      </p:sp>
      <p:sp>
        <p:nvSpPr>
          <p:cNvPr id="9" name="TextBox 7"/>
          <p:cNvSpPr txBox="1"/>
          <p:nvPr/>
        </p:nvSpPr>
        <p:spPr>
          <a:xfrm>
            <a:off x="1439652" y="5849390"/>
            <a:ext cx="1944216" cy="369332"/>
          </a:xfrm>
          <a:prstGeom prst="rect">
            <a:avLst/>
          </a:prstGeom>
          <a:noFill/>
        </p:spPr>
        <p:txBody>
          <a:bodyPr wrap="square" rtlCol="0">
            <a:spAutoFit/>
          </a:bodyPr>
          <a:lstStyle/>
          <a:p>
            <a:r>
              <a:rPr lang="en-GB" dirty="0"/>
              <a:t>Top level</a:t>
            </a:r>
          </a:p>
        </p:txBody>
      </p:sp>
      <p:sp>
        <p:nvSpPr>
          <p:cNvPr id="10" name="TextBox 8"/>
          <p:cNvSpPr txBox="1"/>
          <p:nvPr/>
        </p:nvSpPr>
        <p:spPr>
          <a:xfrm>
            <a:off x="3131840" y="5925891"/>
            <a:ext cx="1584176" cy="369332"/>
          </a:xfrm>
          <a:prstGeom prst="rect">
            <a:avLst/>
          </a:prstGeom>
          <a:noFill/>
        </p:spPr>
        <p:txBody>
          <a:bodyPr wrap="square" rtlCol="0">
            <a:spAutoFit/>
          </a:bodyPr>
          <a:lstStyle/>
          <a:p>
            <a:r>
              <a:rPr lang="en-GB" i="1" dirty="0"/>
              <a:t>empty</a:t>
            </a:r>
          </a:p>
        </p:txBody>
      </p:sp>
      <p:cxnSp>
        <p:nvCxnSpPr>
          <p:cNvPr id="11" name="Straight Arrow Connector 10"/>
          <p:cNvCxnSpPr/>
          <p:nvPr/>
        </p:nvCxnSpPr>
        <p:spPr>
          <a:xfrm flipH="1" flipV="1">
            <a:off x="3131840" y="5229201"/>
            <a:ext cx="144016" cy="73893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2" name="Rectangle 12"/>
          <p:cNvSpPr/>
          <p:nvPr/>
        </p:nvSpPr>
        <p:spPr>
          <a:xfrm>
            <a:off x="5963587" y="3510180"/>
            <a:ext cx="2383172" cy="2105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P3</a:t>
            </a:r>
          </a:p>
        </p:txBody>
      </p:sp>
      <p:sp>
        <p:nvSpPr>
          <p:cNvPr id="13" name="TextBox 13"/>
          <p:cNvSpPr txBox="1"/>
          <p:nvPr/>
        </p:nvSpPr>
        <p:spPr>
          <a:xfrm>
            <a:off x="5194808" y="5741225"/>
            <a:ext cx="4134053" cy="369332"/>
          </a:xfrm>
          <a:prstGeom prst="rect">
            <a:avLst/>
          </a:prstGeom>
          <a:noFill/>
        </p:spPr>
        <p:txBody>
          <a:bodyPr wrap="square" rtlCol="0">
            <a:spAutoFit/>
          </a:bodyPr>
          <a:lstStyle/>
          <a:p>
            <a:r>
              <a:rPr lang="en-GB" dirty="0"/>
              <a:t>Partition Level: Full Implementation</a:t>
            </a:r>
          </a:p>
        </p:txBody>
      </p:sp>
      <p:cxnSp>
        <p:nvCxnSpPr>
          <p:cNvPr id="14" name="Straight Connector 17"/>
          <p:cNvCxnSpPr/>
          <p:nvPr/>
        </p:nvCxnSpPr>
        <p:spPr>
          <a:xfrm>
            <a:off x="2016324" y="3645694"/>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8"/>
          <p:cNvCxnSpPr/>
          <p:nvPr/>
        </p:nvCxnSpPr>
        <p:spPr>
          <a:xfrm>
            <a:off x="1970967" y="4797152"/>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9"/>
          <p:cNvCxnSpPr/>
          <p:nvPr/>
        </p:nvCxnSpPr>
        <p:spPr>
          <a:xfrm>
            <a:off x="1970967" y="4940933"/>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20"/>
          <p:cNvCxnSpPr/>
          <p:nvPr/>
        </p:nvCxnSpPr>
        <p:spPr>
          <a:xfrm>
            <a:off x="1970967" y="5084714"/>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21"/>
          <p:cNvCxnSpPr/>
          <p:nvPr/>
        </p:nvCxnSpPr>
        <p:spPr>
          <a:xfrm>
            <a:off x="2016324" y="3753036"/>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23"/>
          <p:cNvCxnSpPr/>
          <p:nvPr/>
        </p:nvCxnSpPr>
        <p:spPr>
          <a:xfrm>
            <a:off x="2016324" y="3861048"/>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Oval 24"/>
          <p:cNvSpPr/>
          <p:nvPr/>
        </p:nvSpPr>
        <p:spPr>
          <a:xfrm>
            <a:off x="1867327" y="3356992"/>
            <a:ext cx="800833" cy="79161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5"/>
          <p:cNvCxnSpPr/>
          <p:nvPr/>
        </p:nvCxnSpPr>
        <p:spPr>
          <a:xfrm flipH="1">
            <a:off x="2673141" y="3092349"/>
            <a:ext cx="1250787" cy="52513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2" name="TextBox 27"/>
          <p:cNvSpPr txBox="1"/>
          <p:nvPr/>
        </p:nvSpPr>
        <p:spPr>
          <a:xfrm>
            <a:off x="3897434" y="2875494"/>
            <a:ext cx="2047540" cy="369332"/>
          </a:xfrm>
          <a:prstGeom prst="rect">
            <a:avLst/>
          </a:prstGeom>
          <a:noFill/>
        </p:spPr>
        <p:txBody>
          <a:bodyPr wrap="square" rtlCol="0">
            <a:spAutoFit/>
          </a:bodyPr>
          <a:lstStyle/>
          <a:p>
            <a:r>
              <a:rPr lang="en-GB" i="1" dirty="0"/>
              <a:t>IO are planned</a:t>
            </a:r>
          </a:p>
        </p:txBody>
      </p:sp>
      <p:cxnSp>
        <p:nvCxnSpPr>
          <p:cNvPr id="23" name="Straight Connector 28"/>
          <p:cNvCxnSpPr/>
          <p:nvPr/>
        </p:nvCxnSpPr>
        <p:spPr>
          <a:xfrm>
            <a:off x="5580112" y="3933257"/>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9"/>
          <p:cNvCxnSpPr/>
          <p:nvPr/>
        </p:nvCxnSpPr>
        <p:spPr>
          <a:xfrm>
            <a:off x="5580112" y="4040599"/>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30"/>
          <p:cNvCxnSpPr/>
          <p:nvPr/>
        </p:nvCxnSpPr>
        <p:spPr>
          <a:xfrm>
            <a:off x="5580112" y="4148611"/>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31"/>
          <p:cNvCxnSpPr/>
          <p:nvPr/>
        </p:nvCxnSpPr>
        <p:spPr>
          <a:xfrm>
            <a:off x="5580112" y="5157862"/>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32"/>
          <p:cNvCxnSpPr/>
          <p:nvPr/>
        </p:nvCxnSpPr>
        <p:spPr>
          <a:xfrm>
            <a:off x="5580112" y="5265204"/>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33"/>
          <p:cNvCxnSpPr/>
          <p:nvPr/>
        </p:nvCxnSpPr>
        <p:spPr>
          <a:xfrm>
            <a:off x="5580112" y="5373216"/>
            <a:ext cx="504056" cy="0"/>
          </a:xfrm>
          <a:prstGeom prst="line">
            <a:avLst/>
          </a:prstGeom>
          <a:ln w="19050">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2868" y="3746366"/>
            <a:ext cx="1860959" cy="1632776"/>
          </a:xfrm>
          <a:prstGeom prst="rect">
            <a:avLst/>
          </a:prstGeom>
        </p:spPr>
      </p:pic>
      <p:sp>
        <p:nvSpPr>
          <p:cNvPr id="30" name="Striped Right Arrow 36"/>
          <p:cNvSpPr/>
          <p:nvPr/>
        </p:nvSpPr>
        <p:spPr>
          <a:xfrm rot="11426634">
            <a:off x="3290946" y="4296888"/>
            <a:ext cx="2610804" cy="288032"/>
          </a:xfrm>
          <a:prstGeom prst="stripedRightArrow">
            <a:avLst>
              <a:gd name="adj1" fmla="val 69095"/>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TextBox 37"/>
          <p:cNvSpPr txBox="1"/>
          <p:nvPr/>
        </p:nvSpPr>
        <p:spPr>
          <a:xfrm>
            <a:off x="3832285" y="4658757"/>
            <a:ext cx="1872208" cy="338554"/>
          </a:xfrm>
          <a:prstGeom prst="rect">
            <a:avLst/>
          </a:prstGeom>
          <a:noFill/>
        </p:spPr>
        <p:txBody>
          <a:bodyPr wrap="square" rtlCol="0">
            <a:spAutoFit/>
          </a:bodyPr>
          <a:lstStyle/>
          <a:p>
            <a:r>
              <a:rPr lang="en-GB" sz="1600" u="sng" dirty="0"/>
              <a:t>Final: “Injection”</a:t>
            </a:r>
          </a:p>
        </p:txBody>
      </p:sp>
    </p:spTree>
    <p:extLst>
      <p:ext uri="{BB962C8B-B14F-4D97-AF65-F5344CB8AC3E}">
        <p14:creationId xmlns:p14="http://schemas.microsoft.com/office/powerpoint/2010/main" val="948954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Hard macros or IP blocks</a:t>
            </a:r>
            <a:endParaRPr lang="de-DE" dirty="0"/>
          </a:p>
        </p:txBody>
      </p:sp>
      <p:sp>
        <p:nvSpPr>
          <p:cNvPr id="3" name="Inhaltsplatzhalter 2"/>
          <p:cNvSpPr>
            <a:spLocks noGrp="1"/>
          </p:cNvSpPr>
          <p:nvPr>
            <p:ph idx="1"/>
          </p:nvPr>
        </p:nvSpPr>
        <p:spPr>
          <a:xfrm>
            <a:off x="457200" y="692150"/>
            <a:ext cx="8229600" cy="984250"/>
          </a:xfrm>
        </p:spPr>
        <p:txBody>
          <a:bodyPr/>
          <a:lstStyle/>
          <a:p>
            <a:r>
              <a:rPr lang="en-GB" dirty="0"/>
              <a:t>Hard macros or IP blocks are design blocks similar to partitions, but provided by companies and ready to use. The hard macros are described by </a:t>
            </a:r>
            <a:r>
              <a:rPr lang="en-GB" dirty="0" err="1"/>
              <a:t>lef</a:t>
            </a:r>
            <a:r>
              <a:rPr lang="en-GB" dirty="0"/>
              <a:t> files that provide size and contact information. Most common hard macros are SRAMs and PLLs. They are placed like any other standard cell</a:t>
            </a:r>
            <a:r>
              <a:rPr lang="de-DE" dirty="0"/>
              <a:t>.</a:t>
            </a:r>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24</a:t>
            </a:fld>
            <a:endParaRPr lang="de-DE" altLang="de-DE"/>
          </a:p>
        </p:txBody>
      </p:sp>
      <p:sp>
        <p:nvSpPr>
          <p:cNvPr id="5" name="Rectangle 3"/>
          <p:cNvSpPr/>
          <p:nvPr/>
        </p:nvSpPr>
        <p:spPr>
          <a:xfrm>
            <a:off x="4932040" y="2924944"/>
            <a:ext cx="3168352" cy="26642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4"/>
          <p:cNvSpPr/>
          <p:nvPr/>
        </p:nvSpPr>
        <p:spPr>
          <a:xfrm>
            <a:off x="5084205" y="3288705"/>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RAM</a:t>
            </a:r>
          </a:p>
        </p:txBody>
      </p:sp>
      <p:sp>
        <p:nvSpPr>
          <p:cNvPr id="7" name="Rectangle 5"/>
          <p:cNvSpPr/>
          <p:nvPr/>
        </p:nvSpPr>
        <p:spPr>
          <a:xfrm>
            <a:off x="6587952" y="4024708"/>
            <a:ext cx="7920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RAM</a:t>
            </a:r>
          </a:p>
        </p:txBody>
      </p:sp>
      <p:sp>
        <p:nvSpPr>
          <p:cNvPr id="8" name="Rectangle 6"/>
          <p:cNvSpPr/>
          <p:nvPr/>
        </p:nvSpPr>
        <p:spPr>
          <a:xfrm>
            <a:off x="6587952" y="3277270"/>
            <a:ext cx="7920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RAM</a:t>
            </a:r>
          </a:p>
        </p:txBody>
      </p:sp>
      <p:sp>
        <p:nvSpPr>
          <p:cNvPr id="9" name="Rectangle 8"/>
          <p:cNvSpPr/>
          <p:nvPr/>
        </p:nvSpPr>
        <p:spPr>
          <a:xfrm>
            <a:off x="6009681" y="4778113"/>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RAM</a:t>
            </a:r>
          </a:p>
        </p:txBody>
      </p:sp>
      <p:sp>
        <p:nvSpPr>
          <p:cNvPr id="10" name="TextBox 9"/>
          <p:cNvSpPr txBox="1"/>
          <p:nvPr/>
        </p:nvSpPr>
        <p:spPr>
          <a:xfrm>
            <a:off x="4661783" y="5677827"/>
            <a:ext cx="3852337" cy="369332"/>
          </a:xfrm>
          <a:prstGeom prst="rect">
            <a:avLst/>
          </a:prstGeom>
          <a:noFill/>
        </p:spPr>
        <p:txBody>
          <a:bodyPr wrap="none" rtlCol="0">
            <a:spAutoFit/>
          </a:bodyPr>
          <a:lstStyle/>
          <a:p>
            <a:r>
              <a:rPr lang="en-GB" dirty="0"/>
              <a:t>Sometimes design have many rams</a:t>
            </a:r>
          </a:p>
        </p:txBody>
      </p:sp>
    </p:spTree>
    <p:extLst>
      <p:ext uri="{BB962C8B-B14F-4D97-AF65-F5344CB8AC3E}">
        <p14:creationId xmlns:p14="http://schemas.microsoft.com/office/powerpoint/2010/main" val="1168460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Hard macros or IP blocks</a:t>
            </a:r>
            <a:endParaRPr lang="de-DE" dirty="0"/>
          </a:p>
        </p:txBody>
      </p:sp>
      <p:sp>
        <p:nvSpPr>
          <p:cNvPr id="3" name="Inhaltsplatzhalter 2"/>
          <p:cNvSpPr>
            <a:spLocks noGrp="1"/>
          </p:cNvSpPr>
          <p:nvPr>
            <p:ph idx="1"/>
          </p:nvPr>
        </p:nvSpPr>
        <p:spPr>
          <a:xfrm>
            <a:off x="457200" y="692150"/>
            <a:ext cx="8229600" cy="1289050"/>
          </a:xfrm>
        </p:spPr>
        <p:txBody>
          <a:bodyPr/>
          <a:lstStyle/>
          <a:p>
            <a:endParaRPr lang="de-DE"/>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25</a:t>
            </a:fld>
            <a:endParaRPr lang="de-DE" altLang="de-DE"/>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20" y="2057254"/>
            <a:ext cx="3949055" cy="3936650"/>
          </a:xfrm>
          <a:prstGeom prst="rect">
            <a:avLst/>
          </a:prstGeom>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36912"/>
            <a:ext cx="4000494" cy="3134890"/>
          </a:xfrm>
          <a:prstGeom prst="rect">
            <a:avLst/>
          </a:prstGeom>
        </p:spPr>
      </p:pic>
      <p:sp>
        <p:nvSpPr>
          <p:cNvPr id="7" name="Oval 5"/>
          <p:cNvSpPr/>
          <p:nvPr/>
        </p:nvSpPr>
        <p:spPr>
          <a:xfrm>
            <a:off x="1979712" y="3861048"/>
            <a:ext cx="360040" cy="3433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endCxn id="6" idx="1"/>
          </p:cNvCxnSpPr>
          <p:nvPr/>
        </p:nvCxnSpPr>
        <p:spPr>
          <a:xfrm>
            <a:off x="2339752" y="4005064"/>
            <a:ext cx="2232248" cy="19929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 name="Oval 8"/>
          <p:cNvSpPr/>
          <p:nvPr/>
        </p:nvSpPr>
        <p:spPr>
          <a:xfrm>
            <a:off x="5076056" y="2636913"/>
            <a:ext cx="360040" cy="56769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760256" y="2168860"/>
            <a:ext cx="1584176" cy="3600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err="1"/>
              <a:t>Well</a:t>
            </a:r>
            <a:r>
              <a:rPr lang="fr-FR" sz="1600" dirty="0"/>
              <a:t> </a:t>
            </a:r>
            <a:r>
              <a:rPr lang="fr-FR" sz="1600" dirty="0" err="1"/>
              <a:t>Tap</a:t>
            </a:r>
            <a:r>
              <a:rPr lang="fr-FR" sz="1600" dirty="0"/>
              <a:t> </a:t>
            </a:r>
            <a:r>
              <a:rPr lang="fr-FR" sz="1600" dirty="0" err="1"/>
              <a:t>Cells</a:t>
            </a:r>
            <a:endParaRPr lang="en-GB" sz="1600" dirty="0"/>
          </a:p>
        </p:txBody>
      </p:sp>
      <p:cxnSp>
        <p:nvCxnSpPr>
          <p:cNvPr id="11" name="Straight Arrow Connector 11"/>
          <p:cNvCxnSpPr>
            <a:stCxn id="10" idx="1"/>
          </p:cNvCxnSpPr>
          <p:nvPr/>
        </p:nvCxnSpPr>
        <p:spPr>
          <a:xfrm flipH="1">
            <a:off x="5436096" y="2348880"/>
            <a:ext cx="324160" cy="5040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Connector 13"/>
          <p:cNvCxnSpPr/>
          <p:nvPr/>
        </p:nvCxnSpPr>
        <p:spPr>
          <a:xfrm flipV="1">
            <a:off x="6228184" y="3573016"/>
            <a:ext cx="0" cy="2198786"/>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Straight Connector 18"/>
          <p:cNvCxnSpPr/>
          <p:nvPr/>
        </p:nvCxnSpPr>
        <p:spPr>
          <a:xfrm>
            <a:off x="6228184" y="3573016"/>
            <a:ext cx="2344310" cy="0"/>
          </a:xfrm>
          <a:prstGeom prst="line">
            <a:avLst/>
          </a:prstGeom>
        </p:spPr>
        <p:style>
          <a:lnRef idx="2">
            <a:schemeClr val="accent5"/>
          </a:lnRef>
          <a:fillRef idx="0">
            <a:schemeClr val="accent5"/>
          </a:fillRef>
          <a:effectRef idx="1">
            <a:schemeClr val="accent5"/>
          </a:effectRef>
          <a:fontRef idx="minor">
            <a:schemeClr val="tx1"/>
          </a:fontRef>
        </p:style>
      </p:cxnSp>
      <p:sp>
        <p:nvSpPr>
          <p:cNvPr id="14" name="Rectangle 20"/>
          <p:cNvSpPr/>
          <p:nvPr/>
        </p:nvSpPr>
        <p:spPr>
          <a:xfrm>
            <a:off x="7344432" y="2744924"/>
            <a:ext cx="1584176" cy="3600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t>No </a:t>
            </a:r>
            <a:r>
              <a:rPr lang="fr-FR" sz="1600" dirty="0" err="1"/>
              <a:t>row</a:t>
            </a:r>
            <a:endParaRPr lang="en-GB" sz="1600" dirty="0"/>
          </a:p>
        </p:txBody>
      </p:sp>
      <p:cxnSp>
        <p:nvCxnSpPr>
          <p:cNvPr id="15" name="Straight Arrow Connector 21"/>
          <p:cNvCxnSpPr>
            <a:stCxn id="14" idx="2"/>
          </p:cNvCxnSpPr>
          <p:nvPr/>
        </p:nvCxnSpPr>
        <p:spPr>
          <a:xfrm flipH="1">
            <a:off x="7020272" y="3104964"/>
            <a:ext cx="1116248" cy="3600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Straight Arrow Connector 24"/>
          <p:cNvCxnSpPr>
            <a:stCxn id="14" idx="2"/>
          </p:cNvCxnSpPr>
          <p:nvPr/>
        </p:nvCxnSpPr>
        <p:spPr>
          <a:xfrm flipH="1">
            <a:off x="6156176" y="3104964"/>
            <a:ext cx="1980344" cy="104411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58783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Well- </a:t>
            </a:r>
            <a:r>
              <a:rPr lang="en-US" dirty="0" smtClean="0"/>
              <a:t>and substrate contacts</a:t>
            </a:r>
            <a:endParaRPr lang="en-US" dirty="0"/>
          </a:p>
        </p:txBody>
      </p:sp>
      <p:sp>
        <p:nvSpPr>
          <p:cNvPr id="3" name="Inhaltsplatzhalter 2"/>
          <p:cNvSpPr>
            <a:spLocks noGrp="1"/>
          </p:cNvSpPr>
          <p:nvPr>
            <p:ph idx="1"/>
          </p:nvPr>
        </p:nvSpPr>
        <p:spPr>
          <a:xfrm>
            <a:off x="457200" y="692150"/>
            <a:ext cx="8229600" cy="2279650"/>
          </a:xfrm>
        </p:spPr>
        <p:txBody>
          <a:bodyPr/>
          <a:lstStyle/>
          <a:p>
            <a:r>
              <a:rPr lang="en-GB" dirty="0" smtClean="0"/>
              <a:t>Bulk contact is </a:t>
            </a:r>
            <a:r>
              <a:rPr lang="en-GB" dirty="0"/>
              <a:t>used to connect the p-type substrate (or p-well) with the negative supply voltage VSS or ground GND. Similarly, a PMOS transistor requires the n-well contact that is shorted with the positive supply voltage VDD. </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26</a:t>
            </a:fld>
            <a:endParaRPr lang="de-DE" altLang="de-DE"/>
          </a:p>
        </p:txBody>
      </p:sp>
      <p:grpSp>
        <p:nvGrpSpPr>
          <p:cNvPr id="5" name="Gruppieren 4"/>
          <p:cNvGrpSpPr/>
          <p:nvPr/>
        </p:nvGrpSpPr>
        <p:grpSpPr>
          <a:xfrm>
            <a:off x="838200" y="3048000"/>
            <a:ext cx="7543800" cy="3248799"/>
            <a:chOff x="838200" y="1828800"/>
            <a:chExt cx="7543800" cy="3248799"/>
          </a:xfrm>
        </p:grpSpPr>
        <p:grpSp>
          <p:nvGrpSpPr>
            <p:cNvPr id="6" name="Gruppieren 5"/>
            <p:cNvGrpSpPr/>
            <p:nvPr/>
          </p:nvGrpSpPr>
          <p:grpSpPr>
            <a:xfrm>
              <a:off x="838200" y="2667000"/>
              <a:ext cx="7543800" cy="1600200"/>
              <a:chOff x="838200" y="2667000"/>
              <a:chExt cx="7543800" cy="1600200"/>
            </a:xfrm>
          </p:grpSpPr>
          <p:grpSp>
            <p:nvGrpSpPr>
              <p:cNvPr id="63" name="Gruppieren 62"/>
              <p:cNvGrpSpPr/>
              <p:nvPr/>
            </p:nvGrpSpPr>
            <p:grpSpPr>
              <a:xfrm>
                <a:off x="838200" y="2667000"/>
                <a:ext cx="7543800" cy="1600200"/>
                <a:chOff x="838200" y="2667000"/>
                <a:chExt cx="7543800" cy="1600200"/>
              </a:xfrm>
            </p:grpSpPr>
            <p:sp>
              <p:nvSpPr>
                <p:cNvPr id="65" name="Parallelogramm 64"/>
                <p:cNvSpPr/>
                <p:nvPr/>
              </p:nvSpPr>
              <p:spPr bwMode="auto">
                <a:xfrm flipH="1">
                  <a:off x="2438400" y="2667000"/>
                  <a:ext cx="4343400" cy="457200"/>
                </a:xfrm>
                <a:prstGeom prst="parallelogram">
                  <a:avLst>
                    <a:gd name="adj" fmla="val 160119"/>
                  </a:avLst>
                </a:pr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6" name="Freihandform 65"/>
                <p:cNvSpPr/>
                <p:nvPr/>
              </p:nvSpPr>
              <p:spPr bwMode="auto">
                <a:xfrm>
                  <a:off x="2438400" y="2667000"/>
                  <a:ext cx="765175" cy="835025"/>
                </a:xfrm>
                <a:custGeom>
                  <a:avLst/>
                  <a:gdLst>
                    <a:gd name="connsiteX0" fmla="*/ 0 w 765175"/>
                    <a:gd name="connsiteY0" fmla="*/ 0 h 835025"/>
                    <a:gd name="connsiteX1" fmla="*/ 765175 w 765175"/>
                    <a:gd name="connsiteY1" fmla="*/ 457200 h 835025"/>
                    <a:gd name="connsiteX2" fmla="*/ 765175 w 765175"/>
                    <a:gd name="connsiteY2" fmla="*/ 835025 h 835025"/>
                    <a:gd name="connsiteX3" fmla="*/ 3175 w 765175"/>
                    <a:gd name="connsiteY3" fmla="*/ 381000 h 835025"/>
                    <a:gd name="connsiteX4" fmla="*/ 0 w 765175"/>
                    <a:gd name="connsiteY4" fmla="*/ 0 h 83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175" h="835025">
                      <a:moveTo>
                        <a:pt x="0" y="0"/>
                      </a:moveTo>
                      <a:lnTo>
                        <a:pt x="765175" y="457200"/>
                      </a:lnTo>
                      <a:lnTo>
                        <a:pt x="765175" y="835025"/>
                      </a:lnTo>
                      <a:lnTo>
                        <a:pt x="3175" y="381000"/>
                      </a:lnTo>
                      <a:cubicBezTo>
                        <a:pt x="2117" y="252942"/>
                        <a:pt x="1058" y="124883"/>
                        <a:pt x="0" y="0"/>
                      </a:cubicBezTo>
                      <a:close/>
                    </a:path>
                  </a:pathLst>
                </a:cu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Parallelogramm 66"/>
                <p:cNvSpPr/>
                <p:nvPr/>
              </p:nvSpPr>
              <p:spPr bwMode="auto">
                <a:xfrm flipH="1">
                  <a:off x="838200" y="3048000"/>
                  <a:ext cx="7543800" cy="1219200"/>
                </a:xfrm>
                <a:prstGeom prst="parallelogram">
                  <a:avLst>
                    <a:gd name="adj" fmla="val 160119"/>
                  </a:avLst>
                </a:pr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64" name="Flussdiagramm: Prozess 63"/>
              <p:cNvSpPr/>
              <p:nvPr/>
            </p:nvSpPr>
            <p:spPr bwMode="auto">
              <a:xfrm>
                <a:off x="5867400" y="3124200"/>
                <a:ext cx="914400" cy="381000"/>
              </a:xfrm>
              <a:prstGeom prst="flowChartProcess">
                <a:avLst/>
              </a:pr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7" name="Flussdiagramm: Prozess 6"/>
            <p:cNvSpPr/>
            <p:nvPr/>
          </p:nvSpPr>
          <p:spPr bwMode="auto">
            <a:xfrm>
              <a:off x="5867400" y="3124200"/>
              <a:ext cx="914400" cy="381000"/>
            </a:xfrm>
            <a:prstGeom prst="flowChartProcess">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Flussdiagramm: Prozess 7"/>
            <p:cNvSpPr/>
            <p:nvPr/>
          </p:nvSpPr>
          <p:spPr bwMode="auto">
            <a:xfrm>
              <a:off x="4114800" y="3124200"/>
              <a:ext cx="990600" cy="381000"/>
            </a:xfrm>
            <a:prstGeom prst="flowChartProcess">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Parallelogramm 8"/>
            <p:cNvSpPr/>
            <p:nvPr/>
          </p:nvSpPr>
          <p:spPr bwMode="auto">
            <a:xfrm flipH="1">
              <a:off x="5105400" y="2667000"/>
              <a:ext cx="1676400" cy="457200"/>
            </a:xfrm>
            <a:prstGeom prst="parallelogram">
              <a:avLst>
                <a:gd name="adj" fmla="val 168195"/>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Parallelogramm 9"/>
            <p:cNvSpPr/>
            <p:nvPr/>
          </p:nvSpPr>
          <p:spPr bwMode="auto">
            <a:xfrm flipH="1">
              <a:off x="3352800" y="2667000"/>
              <a:ext cx="1752600" cy="457200"/>
            </a:xfrm>
            <a:prstGeom prst="parallelogram">
              <a:avLst>
                <a:gd name="adj" fmla="val 168195"/>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Flussdiagramm: Prozess 10"/>
            <p:cNvSpPr/>
            <p:nvPr/>
          </p:nvSpPr>
          <p:spPr bwMode="auto">
            <a:xfrm>
              <a:off x="3200400" y="3124200"/>
              <a:ext cx="914400" cy="381000"/>
            </a:xfrm>
            <a:prstGeom prst="flowChartProcess">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Freihandform 11"/>
            <p:cNvSpPr/>
            <p:nvPr/>
          </p:nvSpPr>
          <p:spPr bwMode="auto">
            <a:xfrm>
              <a:off x="2438400" y="2667000"/>
              <a:ext cx="765175" cy="835025"/>
            </a:xfrm>
            <a:custGeom>
              <a:avLst/>
              <a:gdLst>
                <a:gd name="connsiteX0" fmla="*/ 0 w 765175"/>
                <a:gd name="connsiteY0" fmla="*/ 0 h 835025"/>
                <a:gd name="connsiteX1" fmla="*/ 765175 w 765175"/>
                <a:gd name="connsiteY1" fmla="*/ 457200 h 835025"/>
                <a:gd name="connsiteX2" fmla="*/ 765175 w 765175"/>
                <a:gd name="connsiteY2" fmla="*/ 835025 h 835025"/>
                <a:gd name="connsiteX3" fmla="*/ 3175 w 765175"/>
                <a:gd name="connsiteY3" fmla="*/ 381000 h 835025"/>
                <a:gd name="connsiteX4" fmla="*/ 0 w 765175"/>
                <a:gd name="connsiteY4" fmla="*/ 0 h 83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175" h="835025">
                  <a:moveTo>
                    <a:pt x="0" y="0"/>
                  </a:moveTo>
                  <a:lnTo>
                    <a:pt x="765175" y="457200"/>
                  </a:lnTo>
                  <a:lnTo>
                    <a:pt x="765175" y="835025"/>
                  </a:lnTo>
                  <a:lnTo>
                    <a:pt x="3175" y="381000"/>
                  </a:lnTo>
                  <a:cubicBezTo>
                    <a:pt x="2117" y="252942"/>
                    <a:pt x="1058" y="124883"/>
                    <a:pt x="0" y="0"/>
                  </a:cubicBezTo>
                  <a:close/>
                </a:path>
              </a:pathLst>
            </a:cu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Parallelogramm 12"/>
            <p:cNvSpPr/>
            <p:nvPr/>
          </p:nvSpPr>
          <p:spPr bwMode="auto">
            <a:xfrm flipH="1">
              <a:off x="2438400" y="2667000"/>
              <a:ext cx="1676400" cy="457200"/>
            </a:xfrm>
            <a:prstGeom prst="parallelogram">
              <a:avLst>
                <a:gd name="adj" fmla="val 168195"/>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 name="Gerade Verbindung 64"/>
            <p:cNvCxnSpPr/>
            <p:nvPr/>
          </p:nvCxnSpPr>
          <p:spPr bwMode="auto">
            <a:xfrm>
              <a:off x="2438400" y="2667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65"/>
            <p:cNvCxnSpPr/>
            <p:nvPr/>
          </p:nvCxnSpPr>
          <p:spPr bwMode="auto">
            <a:xfrm>
              <a:off x="3200400" y="31242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66"/>
            <p:cNvCxnSpPr/>
            <p:nvPr/>
          </p:nvCxnSpPr>
          <p:spPr bwMode="auto">
            <a:xfrm>
              <a:off x="2438400" y="2667000"/>
              <a:ext cx="3581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67"/>
            <p:cNvCxnSpPr/>
            <p:nvPr/>
          </p:nvCxnSpPr>
          <p:spPr bwMode="auto">
            <a:xfrm>
              <a:off x="1828800" y="3048000"/>
              <a:ext cx="609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68"/>
            <p:cNvCxnSpPr/>
            <p:nvPr/>
          </p:nvCxnSpPr>
          <p:spPr bwMode="auto">
            <a:xfrm>
              <a:off x="2438400" y="3429000"/>
              <a:ext cx="7620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69"/>
            <p:cNvCxnSpPr/>
            <p:nvPr/>
          </p:nvCxnSpPr>
          <p:spPr bwMode="auto">
            <a:xfrm>
              <a:off x="3200400" y="3886200"/>
              <a:ext cx="3581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70"/>
            <p:cNvCxnSpPr/>
            <p:nvPr/>
          </p:nvCxnSpPr>
          <p:spPr bwMode="auto">
            <a:xfrm>
              <a:off x="6781800" y="31242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71"/>
            <p:cNvCxnSpPr/>
            <p:nvPr/>
          </p:nvCxnSpPr>
          <p:spPr bwMode="auto">
            <a:xfrm>
              <a:off x="3200400" y="3124200"/>
              <a:ext cx="3581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72"/>
            <p:cNvCxnSpPr/>
            <p:nvPr/>
          </p:nvCxnSpPr>
          <p:spPr bwMode="auto">
            <a:xfrm flipH="1" flipV="1">
              <a:off x="6019800" y="2667000"/>
              <a:ext cx="7620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73"/>
            <p:cNvCxnSpPr/>
            <p:nvPr/>
          </p:nvCxnSpPr>
          <p:spPr bwMode="auto">
            <a:xfrm>
              <a:off x="2438400" y="2667000"/>
              <a:ext cx="7620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74"/>
            <p:cNvCxnSpPr/>
            <p:nvPr/>
          </p:nvCxnSpPr>
          <p:spPr bwMode="auto">
            <a:xfrm>
              <a:off x="3200400" y="3886200"/>
              <a:ext cx="609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75"/>
            <p:cNvCxnSpPr/>
            <p:nvPr/>
          </p:nvCxnSpPr>
          <p:spPr bwMode="auto">
            <a:xfrm flipH="1">
              <a:off x="2209800" y="38862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76"/>
            <p:cNvCxnSpPr/>
            <p:nvPr/>
          </p:nvCxnSpPr>
          <p:spPr bwMode="auto">
            <a:xfrm flipH="1">
              <a:off x="1447800" y="34290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77"/>
            <p:cNvCxnSpPr/>
            <p:nvPr/>
          </p:nvCxnSpPr>
          <p:spPr bwMode="auto">
            <a:xfrm flipH="1">
              <a:off x="6781800" y="38862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78"/>
            <p:cNvCxnSpPr/>
            <p:nvPr/>
          </p:nvCxnSpPr>
          <p:spPr bwMode="auto">
            <a:xfrm>
              <a:off x="6781800" y="3886200"/>
              <a:ext cx="609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79"/>
            <p:cNvCxnSpPr/>
            <p:nvPr/>
          </p:nvCxnSpPr>
          <p:spPr bwMode="auto">
            <a:xfrm>
              <a:off x="2438400" y="2667000"/>
              <a:ext cx="7620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29"/>
            <p:cNvSpPr txBox="1"/>
            <p:nvPr/>
          </p:nvSpPr>
          <p:spPr>
            <a:xfrm>
              <a:off x="3170311" y="3581400"/>
              <a:ext cx="944489" cy="276999"/>
            </a:xfrm>
            <a:prstGeom prst="rect">
              <a:avLst/>
            </a:prstGeom>
            <a:noFill/>
          </p:spPr>
          <p:txBody>
            <a:bodyPr wrap="none" rtlCol="0">
              <a:spAutoFit/>
            </a:bodyPr>
            <a:lstStyle/>
            <a:p>
              <a:r>
                <a:rPr lang="de-DE" sz="1200" dirty="0" smtClean="0"/>
                <a:t>P-dotiert Si</a:t>
              </a:r>
              <a:endParaRPr lang="de-DE" sz="1200" dirty="0"/>
            </a:p>
          </p:txBody>
        </p:sp>
        <p:sp>
          <p:nvSpPr>
            <p:cNvPr id="31" name="Textfeld 30"/>
            <p:cNvSpPr txBox="1"/>
            <p:nvPr/>
          </p:nvSpPr>
          <p:spPr>
            <a:xfrm>
              <a:off x="3581400" y="2438400"/>
              <a:ext cx="526106" cy="276999"/>
            </a:xfrm>
            <a:prstGeom prst="rect">
              <a:avLst/>
            </a:prstGeom>
            <a:noFill/>
          </p:spPr>
          <p:txBody>
            <a:bodyPr wrap="none" rtlCol="0">
              <a:spAutoFit/>
            </a:bodyPr>
            <a:lstStyle/>
            <a:p>
              <a:r>
                <a:rPr lang="de-DE" sz="1200" dirty="0" smtClean="0"/>
                <a:t>SiO2</a:t>
              </a:r>
              <a:endParaRPr lang="de-DE" sz="1200" dirty="0"/>
            </a:p>
          </p:txBody>
        </p:sp>
        <p:cxnSp>
          <p:nvCxnSpPr>
            <p:cNvPr id="32" name="Gerade Verbindung mit Pfeil 31"/>
            <p:cNvCxnSpPr/>
            <p:nvPr/>
          </p:nvCxnSpPr>
          <p:spPr bwMode="auto">
            <a:xfrm>
              <a:off x="4038600" y="25908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feld 32"/>
            <p:cNvSpPr txBox="1"/>
            <p:nvPr/>
          </p:nvSpPr>
          <p:spPr>
            <a:xfrm>
              <a:off x="4212641" y="1828800"/>
              <a:ext cx="482825" cy="276999"/>
            </a:xfrm>
            <a:prstGeom prst="rect">
              <a:avLst/>
            </a:prstGeom>
            <a:noFill/>
          </p:spPr>
          <p:txBody>
            <a:bodyPr wrap="none" rtlCol="0">
              <a:spAutoFit/>
            </a:bodyPr>
            <a:lstStyle/>
            <a:p>
              <a:r>
                <a:rPr lang="de-DE" sz="1200" dirty="0" err="1" smtClean="0"/>
                <a:t>Poly</a:t>
              </a:r>
              <a:endParaRPr lang="de-DE" sz="1200" dirty="0"/>
            </a:p>
          </p:txBody>
        </p:sp>
        <p:sp>
          <p:nvSpPr>
            <p:cNvPr id="34" name="Parallelogramm 33"/>
            <p:cNvSpPr/>
            <p:nvPr/>
          </p:nvSpPr>
          <p:spPr bwMode="auto">
            <a:xfrm flipH="1">
              <a:off x="4343400" y="2590800"/>
              <a:ext cx="1524000" cy="457200"/>
            </a:xfrm>
            <a:prstGeom prst="parallelogram">
              <a:avLst>
                <a:gd name="adj" fmla="val 165417"/>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5" name="Gerade Verbindung 85"/>
            <p:cNvCxnSpPr/>
            <p:nvPr/>
          </p:nvCxnSpPr>
          <p:spPr bwMode="auto">
            <a:xfrm>
              <a:off x="5867400" y="3048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86"/>
            <p:cNvCxnSpPr/>
            <p:nvPr/>
          </p:nvCxnSpPr>
          <p:spPr bwMode="auto">
            <a:xfrm>
              <a:off x="5105400" y="3048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87"/>
            <p:cNvCxnSpPr/>
            <p:nvPr/>
          </p:nvCxnSpPr>
          <p:spPr bwMode="auto">
            <a:xfrm>
              <a:off x="4343400" y="2590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88"/>
            <p:cNvCxnSpPr/>
            <p:nvPr/>
          </p:nvCxnSpPr>
          <p:spPr bwMode="auto">
            <a:xfrm>
              <a:off x="4343400" y="2667000"/>
              <a:ext cx="7620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Parallelogramm 38"/>
            <p:cNvSpPr/>
            <p:nvPr/>
          </p:nvSpPr>
          <p:spPr bwMode="auto">
            <a:xfrm rot="5400000">
              <a:off x="4457700" y="2476500"/>
              <a:ext cx="533400" cy="762000"/>
            </a:xfrm>
            <a:prstGeom prst="parallelogram">
              <a:avLst>
                <a:gd name="adj" fmla="val 85069"/>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130"/>
            <p:cNvCxnSpPr/>
            <p:nvPr/>
          </p:nvCxnSpPr>
          <p:spPr bwMode="auto">
            <a:xfrm>
              <a:off x="2438400" y="2667000"/>
              <a:ext cx="7620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Gruppieren 40"/>
            <p:cNvGrpSpPr/>
            <p:nvPr/>
          </p:nvGrpSpPr>
          <p:grpSpPr>
            <a:xfrm>
              <a:off x="3962400" y="1981200"/>
              <a:ext cx="1905000" cy="1066800"/>
              <a:chOff x="6477000" y="1143000"/>
              <a:chExt cx="1905000" cy="1066800"/>
            </a:xfrm>
          </p:grpSpPr>
          <p:sp>
            <p:nvSpPr>
              <p:cNvPr id="53" name="Freihandform 52"/>
              <p:cNvSpPr/>
              <p:nvPr/>
            </p:nvSpPr>
            <p:spPr bwMode="auto">
              <a:xfrm>
                <a:off x="6858000" y="1374775"/>
                <a:ext cx="765175" cy="835025"/>
              </a:xfrm>
              <a:custGeom>
                <a:avLst/>
                <a:gdLst>
                  <a:gd name="connsiteX0" fmla="*/ 0 w 765175"/>
                  <a:gd name="connsiteY0" fmla="*/ 0 h 835025"/>
                  <a:gd name="connsiteX1" fmla="*/ 765175 w 765175"/>
                  <a:gd name="connsiteY1" fmla="*/ 457200 h 835025"/>
                  <a:gd name="connsiteX2" fmla="*/ 765175 w 765175"/>
                  <a:gd name="connsiteY2" fmla="*/ 835025 h 835025"/>
                  <a:gd name="connsiteX3" fmla="*/ 3175 w 765175"/>
                  <a:gd name="connsiteY3" fmla="*/ 381000 h 835025"/>
                  <a:gd name="connsiteX4" fmla="*/ 0 w 765175"/>
                  <a:gd name="connsiteY4" fmla="*/ 0 h 83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175" h="835025">
                    <a:moveTo>
                      <a:pt x="0" y="0"/>
                    </a:moveTo>
                    <a:lnTo>
                      <a:pt x="765175" y="457200"/>
                    </a:lnTo>
                    <a:lnTo>
                      <a:pt x="765175" y="835025"/>
                    </a:lnTo>
                    <a:lnTo>
                      <a:pt x="3175" y="381000"/>
                    </a:lnTo>
                    <a:cubicBezTo>
                      <a:pt x="2117" y="252942"/>
                      <a:pt x="1058" y="124883"/>
                      <a:pt x="0" y="0"/>
                    </a:cubicBezTo>
                    <a:close/>
                  </a:path>
                </a:pathLst>
              </a:cu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Parallelogramm 53"/>
              <p:cNvSpPr/>
              <p:nvPr/>
            </p:nvSpPr>
            <p:spPr bwMode="auto">
              <a:xfrm flipH="1">
                <a:off x="6858000" y="1371600"/>
                <a:ext cx="1524000" cy="457200"/>
              </a:xfrm>
              <a:prstGeom prst="parallelogram">
                <a:avLst>
                  <a:gd name="adj" fmla="val 165417"/>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5" name="Gerade Verbindung 94"/>
              <p:cNvCxnSpPr>
                <a:stCxn id="54" idx="4"/>
              </p:cNvCxnSpPr>
              <p:nvPr/>
            </p:nvCxnSpPr>
            <p:spPr bwMode="auto">
              <a:xfrm>
                <a:off x="7620000" y="182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hteck 55"/>
              <p:cNvSpPr/>
              <p:nvPr/>
            </p:nvSpPr>
            <p:spPr bwMode="auto">
              <a:xfrm>
                <a:off x="7620000" y="1828800"/>
                <a:ext cx="762000" cy="381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7" name="Gerade Verbindung 96"/>
              <p:cNvCxnSpPr>
                <a:stCxn id="53" idx="2"/>
                <a:endCxn id="53" idx="3"/>
              </p:cNvCxnSpPr>
              <p:nvPr/>
            </p:nvCxnSpPr>
            <p:spPr bwMode="auto">
              <a:xfrm flipH="1" flipV="1">
                <a:off x="6861175" y="1755775"/>
                <a:ext cx="762000" cy="4540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97"/>
              <p:cNvCxnSpPr>
                <a:stCxn id="53" idx="3"/>
              </p:cNvCxnSpPr>
              <p:nvPr/>
            </p:nvCxnSpPr>
            <p:spPr bwMode="auto">
              <a:xfrm flipH="1" flipV="1">
                <a:off x="6477000" y="1524000"/>
                <a:ext cx="384175" cy="2317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98"/>
              <p:cNvCxnSpPr/>
              <p:nvPr/>
            </p:nvCxnSpPr>
            <p:spPr bwMode="auto">
              <a:xfrm flipH="1" flipV="1">
                <a:off x="6477000" y="1143000"/>
                <a:ext cx="384175" cy="2317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99"/>
              <p:cNvCxnSpPr/>
              <p:nvPr/>
            </p:nvCxnSpPr>
            <p:spPr bwMode="auto">
              <a:xfrm flipH="1" flipV="1">
                <a:off x="7239000" y="1143000"/>
                <a:ext cx="384175" cy="2317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00"/>
              <p:cNvCxnSpPr/>
              <p:nvPr/>
            </p:nvCxnSpPr>
            <p:spPr bwMode="auto">
              <a:xfrm flipH="1" flipV="1">
                <a:off x="6858001" y="1371601"/>
                <a:ext cx="761999" cy="45719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101"/>
              <p:cNvCxnSpPr/>
              <p:nvPr/>
            </p:nvCxnSpPr>
            <p:spPr bwMode="auto">
              <a:xfrm flipH="1" flipV="1">
                <a:off x="7620000" y="1371600"/>
                <a:ext cx="761999" cy="45719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Flussdiagramm: Prozess 41"/>
            <p:cNvSpPr/>
            <p:nvPr/>
          </p:nvSpPr>
          <p:spPr bwMode="auto">
            <a:xfrm>
              <a:off x="5105400" y="3048000"/>
              <a:ext cx="762000" cy="76200"/>
            </a:xfrm>
            <a:prstGeom prst="flowChartProcess">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Textfeld 42"/>
            <p:cNvSpPr txBox="1"/>
            <p:nvPr/>
          </p:nvSpPr>
          <p:spPr>
            <a:xfrm>
              <a:off x="2974032" y="2743200"/>
              <a:ext cx="482825" cy="276999"/>
            </a:xfrm>
            <a:prstGeom prst="rect">
              <a:avLst/>
            </a:prstGeom>
            <a:noFill/>
          </p:spPr>
          <p:txBody>
            <a:bodyPr wrap="none" rtlCol="0">
              <a:spAutoFit/>
            </a:bodyPr>
            <a:lstStyle/>
            <a:p>
              <a:r>
                <a:rPr lang="de-DE" sz="1200" dirty="0" err="1" smtClean="0"/>
                <a:t>Bulk</a:t>
              </a:r>
              <a:endParaRPr lang="de-DE" sz="1200" dirty="0"/>
            </a:p>
          </p:txBody>
        </p:sp>
        <p:sp>
          <p:nvSpPr>
            <p:cNvPr id="44" name="Textfeld 43"/>
            <p:cNvSpPr txBox="1"/>
            <p:nvPr/>
          </p:nvSpPr>
          <p:spPr>
            <a:xfrm>
              <a:off x="3868626" y="2743200"/>
              <a:ext cx="670376" cy="276999"/>
            </a:xfrm>
            <a:prstGeom prst="rect">
              <a:avLst/>
            </a:prstGeom>
            <a:noFill/>
          </p:spPr>
          <p:txBody>
            <a:bodyPr wrap="none" rtlCol="0">
              <a:spAutoFit/>
            </a:bodyPr>
            <a:lstStyle/>
            <a:p>
              <a:r>
                <a:rPr lang="de-DE" sz="1200" dirty="0" smtClean="0"/>
                <a:t>Source</a:t>
              </a:r>
              <a:endParaRPr lang="de-DE" sz="1200" dirty="0"/>
            </a:p>
          </p:txBody>
        </p:sp>
        <p:sp>
          <p:nvSpPr>
            <p:cNvPr id="45" name="Textfeld 44"/>
            <p:cNvSpPr txBox="1"/>
            <p:nvPr/>
          </p:nvSpPr>
          <p:spPr>
            <a:xfrm>
              <a:off x="5927513" y="2743200"/>
              <a:ext cx="550152" cy="276999"/>
            </a:xfrm>
            <a:prstGeom prst="rect">
              <a:avLst/>
            </a:prstGeom>
            <a:noFill/>
          </p:spPr>
          <p:txBody>
            <a:bodyPr wrap="none" rtlCol="0">
              <a:spAutoFit/>
            </a:bodyPr>
            <a:lstStyle/>
            <a:p>
              <a:r>
                <a:rPr lang="de-DE" sz="1200" dirty="0" smtClean="0"/>
                <a:t>Drain</a:t>
              </a:r>
              <a:endParaRPr lang="de-DE" sz="1200" dirty="0"/>
            </a:p>
          </p:txBody>
        </p:sp>
        <p:sp>
          <p:nvSpPr>
            <p:cNvPr id="46" name="Textfeld 45"/>
            <p:cNvSpPr txBox="1"/>
            <p:nvPr/>
          </p:nvSpPr>
          <p:spPr>
            <a:xfrm>
              <a:off x="4892830" y="2286000"/>
              <a:ext cx="518092" cy="276999"/>
            </a:xfrm>
            <a:prstGeom prst="rect">
              <a:avLst/>
            </a:prstGeom>
            <a:noFill/>
          </p:spPr>
          <p:txBody>
            <a:bodyPr wrap="none" rtlCol="0">
              <a:spAutoFit/>
            </a:bodyPr>
            <a:lstStyle/>
            <a:p>
              <a:r>
                <a:rPr lang="de-DE" sz="1200" dirty="0" smtClean="0"/>
                <a:t>Gate</a:t>
              </a:r>
              <a:endParaRPr lang="de-DE" sz="1200" dirty="0"/>
            </a:p>
          </p:txBody>
        </p:sp>
        <p:sp>
          <p:nvSpPr>
            <p:cNvPr id="47" name="Textfeld 46"/>
            <p:cNvSpPr txBox="1"/>
            <p:nvPr/>
          </p:nvSpPr>
          <p:spPr>
            <a:xfrm>
              <a:off x="6903057" y="3124200"/>
              <a:ext cx="849913" cy="276999"/>
            </a:xfrm>
            <a:prstGeom prst="rect">
              <a:avLst/>
            </a:prstGeom>
            <a:noFill/>
          </p:spPr>
          <p:txBody>
            <a:bodyPr wrap="none" rtlCol="0">
              <a:spAutoFit/>
            </a:bodyPr>
            <a:lstStyle/>
            <a:p>
              <a:r>
                <a:rPr lang="de-DE" sz="1200" dirty="0" smtClean="0"/>
                <a:t>Feld-Oxid</a:t>
              </a:r>
              <a:endParaRPr lang="de-DE" sz="1200" dirty="0"/>
            </a:p>
          </p:txBody>
        </p:sp>
        <p:sp>
          <p:nvSpPr>
            <p:cNvPr id="48" name="Textfeld 47"/>
            <p:cNvSpPr txBox="1"/>
            <p:nvPr/>
          </p:nvSpPr>
          <p:spPr>
            <a:xfrm>
              <a:off x="1752600" y="4038600"/>
              <a:ext cx="756938" cy="276999"/>
            </a:xfrm>
            <a:prstGeom prst="rect">
              <a:avLst/>
            </a:prstGeom>
            <a:noFill/>
          </p:spPr>
          <p:txBody>
            <a:bodyPr wrap="none" rtlCol="0">
              <a:spAutoFit/>
            </a:bodyPr>
            <a:lstStyle/>
            <a:p>
              <a:r>
                <a:rPr lang="de-DE" sz="1200" dirty="0" smtClean="0"/>
                <a:t>Substrat</a:t>
              </a:r>
              <a:endParaRPr lang="de-DE" sz="1200" dirty="0"/>
            </a:p>
          </p:txBody>
        </p:sp>
        <p:cxnSp>
          <p:nvCxnSpPr>
            <p:cNvPr id="49" name="Gerade Verbindung mit Pfeil 48"/>
            <p:cNvCxnSpPr/>
            <p:nvPr/>
          </p:nvCxnSpPr>
          <p:spPr bwMode="auto">
            <a:xfrm>
              <a:off x="2133600" y="42672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p:cNvCxnSpPr/>
            <p:nvPr/>
          </p:nvCxnSpPr>
          <p:spPr bwMode="auto">
            <a:xfrm>
              <a:off x="1828800" y="26670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p:cNvSpPr txBox="1"/>
            <p:nvPr/>
          </p:nvSpPr>
          <p:spPr>
            <a:xfrm>
              <a:off x="1065371" y="2362200"/>
              <a:ext cx="1217001" cy="276999"/>
            </a:xfrm>
            <a:prstGeom prst="rect">
              <a:avLst/>
            </a:prstGeom>
            <a:noFill/>
          </p:spPr>
          <p:txBody>
            <a:bodyPr wrap="none" rtlCol="0">
              <a:spAutoFit/>
            </a:bodyPr>
            <a:lstStyle/>
            <a:p>
              <a:r>
                <a:rPr lang="de-DE" sz="1200" dirty="0" smtClean="0"/>
                <a:t>Aktiver Bereich</a:t>
              </a:r>
              <a:endParaRPr lang="de-DE" sz="1200" dirty="0"/>
            </a:p>
          </p:txBody>
        </p:sp>
        <p:sp>
          <p:nvSpPr>
            <p:cNvPr id="52" name="Textfeld 51"/>
            <p:cNvSpPr txBox="1"/>
            <p:nvPr/>
          </p:nvSpPr>
          <p:spPr>
            <a:xfrm>
              <a:off x="4572000" y="4800600"/>
              <a:ext cx="944489" cy="276999"/>
            </a:xfrm>
            <a:prstGeom prst="rect">
              <a:avLst/>
            </a:prstGeom>
            <a:noFill/>
          </p:spPr>
          <p:txBody>
            <a:bodyPr wrap="none" rtlCol="0">
              <a:spAutoFit/>
            </a:bodyPr>
            <a:lstStyle/>
            <a:p>
              <a:r>
                <a:rPr lang="de-DE" sz="1200" dirty="0" smtClean="0"/>
                <a:t>N-dotiert Si</a:t>
              </a:r>
              <a:endParaRPr lang="de-DE" sz="1200" dirty="0"/>
            </a:p>
          </p:txBody>
        </p:sp>
      </p:grpSp>
      <p:cxnSp>
        <p:nvCxnSpPr>
          <p:cNvPr id="68" name="Gerade Verbindung mit Pfeil 67"/>
          <p:cNvCxnSpPr/>
          <p:nvPr/>
        </p:nvCxnSpPr>
        <p:spPr bwMode="auto">
          <a:xfrm flipV="1">
            <a:off x="4572000" y="4572000"/>
            <a:ext cx="0" cy="19050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1866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Well- </a:t>
            </a:r>
            <a:r>
              <a:rPr lang="en-US" dirty="0"/>
              <a:t>and substrate contacts</a:t>
            </a:r>
            <a:endParaRPr lang="de-DE" dirty="0"/>
          </a:p>
        </p:txBody>
      </p:sp>
      <p:sp>
        <p:nvSpPr>
          <p:cNvPr id="3" name="Inhaltsplatzhalter 2"/>
          <p:cNvSpPr>
            <a:spLocks noGrp="1"/>
          </p:cNvSpPr>
          <p:nvPr>
            <p:ph idx="1"/>
          </p:nvPr>
        </p:nvSpPr>
        <p:spPr>
          <a:xfrm>
            <a:off x="457200" y="692150"/>
            <a:ext cx="8229600" cy="908050"/>
          </a:xfrm>
        </p:spPr>
        <p:txBody>
          <a:bodyPr/>
          <a:lstStyle/>
          <a:p>
            <a:r>
              <a:rPr lang="en-GB" dirty="0"/>
              <a:t>If the p-well or n-well are not connected, their potentials can change and turn on parasitic bipolar transistors. This may lead to the “latch up”, an effect that causes a high current between VDD and VSS and may damage chip.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27</a:t>
            </a:fld>
            <a:endParaRPr lang="de-DE" altLang="de-DE"/>
          </a:p>
        </p:txBody>
      </p:sp>
      <p:pic>
        <p:nvPicPr>
          <p:cNvPr id="5" name="Picture 2" descr="https://upload.wikimedia.org/wikipedia/commons/7/78/Latch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660" y="2750622"/>
            <a:ext cx="4897785" cy="2240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369452" y="3110662"/>
            <a:ext cx="1112356" cy="369332"/>
          </a:xfrm>
          <a:prstGeom prst="rect">
            <a:avLst/>
          </a:prstGeom>
          <a:noFill/>
        </p:spPr>
        <p:txBody>
          <a:bodyPr wrap="none" rtlCol="0">
            <a:spAutoFit/>
          </a:bodyPr>
          <a:lstStyle/>
          <a:p>
            <a:r>
              <a:rPr lang="en-GB" b="1" dirty="0"/>
              <a:t>Well Tap</a:t>
            </a:r>
          </a:p>
        </p:txBody>
      </p:sp>
      <p:cxnSp>
        <p:nvCxnSpPr>
          <p:cNvPr id="7" name="Straight Arrow Connector 5"/>
          <p:cNvCxnSpPr>
            <a:stCxn id="6" idx="3"/>
          </p:cNvCxnSpPr>
          <p:nvPr/>
        </p:nvCxnSpPr>
        <p:spPr>
          <a:xfrm>
            <a:off x="1481808" y="3295328"/>
            <a:ext cx="975876" cy="1753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8" name="TextBox 8"/>
          <p:cNvSpPr txBox="1"/>
          <p:nvPr/>
        </p:nvSpPr>
        <p:spPr>
          <a:xfrm>
            <a:off x="7498244" y="2894638"/>
            <a:ext cx="1112356" cy="369332"/>
          </a:xfrm>
          <a:prstGeom prst="rect">
            <a:avLst/>
          </a:prstGeom>
          <a:noFill/>
        </p:spPr>
        <p:txBody>
          <a:bodyPr wrap="none" rtlCol="0">
            <a:spAutoFit/>
          </a:bodyPr>
          <a:lstStyle/>
          <a:p>
            <a:r>
              <a:rPr lang="en-GB" b="1" dirty="0"/>
              <a:t>Well Tap</a:t>
            </a:r>
          </a:p>
        </p:txBody>
      </p:sp>
      <p:cxnSp>
        <p:nvCxnSpPr>
          <p:cNvPr id="9" name="Straight Arrow Connector 9"/>
          <p:cNvCxnSpPr/>
          <p:nvPr/>
        </p:nvCxnSpPr>
        <p:spPr>
          <a:xfrm flipH="1">
            <a:off x="6490132" y="3254678"/>
            <a:ext cx="1296144" cy="21602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TextBox 12"/>
          <p:cNvSpPr txBox="1"/>
          <p:nvPr/>
        </p:nvSpPr>
        <p:spPr>
          <a:xfrm>
            <a:off x="2817724" y="4334798"/>
            <a:ext cx="1056700" cy="369332"/>
          </a:xfrm>
          <a:prstGeom prst="rect">
            <a:avLst/>
          </a:prstGeom>
          <a:noFill/>
        </p:spPr>
        <p:txBody>
          <a:bodyPr wrap="none" rtlCol="0">
            <a:spAutoFit/>
          </a:bodyPr>
          <a:lstStyle/>
          <a:p>
            <a:r>
              <a:rPr lang="en-GB" b="1" dirty="0" err="1"/>
              <a:t>Rsub</a:t>
            </a:r>
            <a:r>
              <a:rPr lang="en-GB" b="1" dirty="0"/>
              <a:t>(p)</a:t>
            </a:r>
          </a:p>
        </p:txBody>
      </p:sp>
      <p:sp>
        <p:nvSpPr>
          <p:cNvPr id="11" name="TextBox 13"/>
          <p:cNvSpPr txBox="1"/>
          <p:nvPr/>
        </p:nvSpPr>
        <p:spPr>
          <a:xfrm>
            <a:off x="5770052" y="3758734"/>
            <a:ext cx="1056700" cy="369332"/>
          </a:xfrm>
          <a:prstGeom prst="rect">
            <a:avLst/>
          </a:prstGeom>
          <a:noFill/>
        </p:spPr>
        <p:txBody>
          <a:bodyPr wrap="none" rtlCol="0">
            <a:spAutoFit/>
          </a:bodyPr>
          <a:lstStyle/>
          <a:p>
            <a:r>
              <a:rPr lang="en-GB" b="1" dirty="0" err="1"/>
              <a:t>Rsub</a:t>
            </a:r>
            <a:r>
              <a:rPr lang="en-GB" b="1" dirty="0"/>
              <a:t>(n)</a:t>
            </a:r>
          </a:p>
        </p:txBody>
      </p:sp>
      <p:sp>
        <p:nvSpPr>
          <p:cNvPr id="12" name="TextBox 11"/>
          <p:cNvSpPr txBox="1"/>
          <p:nvPr/>
        </p:nvSpPr>
        <p:spPr>
          <a:xfrm>
            <a:off x="2209800" y="4953000"/>
            <a:ext cx="3536546" cy="338554"/>
          </a:xfrm>
          <a:prstGeom prst="rect">
            <a:avLst/>
          </a:prstGeom>
          <a:noFill/>
        </p:spPr>
        <p:txBody>
          <a:bodyPr wrap="none" rtlCol="0">
            <a:spAutoFit/>
          </a:bodyPr>
          <a:lstStyle/>
          <a:p>
            <a:r>
              <a:rPr lang="en-GB" sz="1600" i="1" dirty="0"/>
              <a:t>https://en.wikipedia.org/wiki/Latch-up</a:t>
            </a:r>
          </a:p>
        </p:txBody>
      </p:sp>
    </p:spTree>
    <p:extLst>
      <p:ext uri="{BB962C8B-B14F-4D97-AF65-F5344CB8AC3E}">
        <p14:creationId xmlns:p14="http://schemas.microsoft.com/office/powerpoint/2010/main" val="3738195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Well- and substrate contacts</a:t>
            </a:r>
            <a:endParaRPr lang="de-DE" dirty="0"/>
          </a:p>
        </p:txBody>
      </p:sp>
      <p:sp>
        <p:nvSpPr>
          <p:cNvPr id="3" name="Inhaltsplatzhalter 2"/>
          <p:cNvSpPr>
            <a:spLocks noGrp="1"/>
          </p:cNvSpPr>
          <p:nvPr>
            <p:ph idx="1"/>
          </p:nvPr>
        </p:nvSpPr>
        <p:spPr>
          <a:xfrm>
            <a:off x="457200" y="692150"/>
            <a:ext cx="8229600" cy="1060450"/>
          </a:xfrm>
        </p:spPr>
        <p:txBody>
          <a:bodyPr/>
          <a:lstStyle/>
          <a:p>
            <a:r>
              <a:rPr lang="en-GB" dirty="0"/>
              <a:t>The p-well and n-well contacts can be placed in each standard cell</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28</a:t>
            </a:fld>
            <a:endParaRPr lang="de-DE" altLang="de-DE"/>
          </a:p>
        </p:txBody>
      </p:sp>
      <p:grpSp>
        <p:nvGrpSpPr>
          <p:cNvPr id="5" name="Gruppieren 4"/>
          <p:cNvGrpSpPr/>
          <p:nvPr/>
        </p:nvGrpSpPr>
        <p:grpSpPr>
          <a:xfrm flipH="1">
            <a:off x="2204120" y="3666728"/>
            <a:ext cx="762000" cy="762000"/>
            <a:chOff x="6629400" y="3200400"/>
            <a:chExt cx="762000" cy="762000"/>
          </a:xfrm>
        </p:grpSpPr>
        <p:sp>
          <p:nvSpPr>
            <p:cNvPr id="6" name="Rechteck 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Ellipse 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Ellipse 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10" name="Rechteck 9"/>
          <p:cNvSpPr/>
          <p:nvPr/>
        </p:nvSpPr>
        <p:spPr bwMode="auto">
          <a:xfrm flipH="1">
            <a:off x="2508920" y="3133328"/>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Ellipse 10"/>
          <p:cNvSpPr/>
          <p:nvPr/>
        </p:nvSpPr>
        <p:spPr bwMode="auto">
          <a:xfrm flipH="1">
            <a:off x="2508920" y="32095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 name="Gerade Verbindung 18"/>
          <p:cNvCxnSpPr/>
          <p:nvPr/>
        </p:nvCxnSpPr>
        <p:spPr bwMode="auto">
          <a:xfrm>
            <a:off x="2813720" y="1990328"/>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9"/>
          <p:cNvCxnSpPr/>
          <p:nvPr/>
        </p:nvCxnSpPr>
        <p:spPr bwMode="auto">
          <a:xfrm flipH="1">
            <a:off x="1907704" y="1988840"/>
            <a:ext cx="172819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20"/>
          <p:cNvCxnSpPr/>
          <p:nvPr/>
        </p:nvCxnSpPr>
        <p:spPr bwMode="auto">
          <a:xfrm flipH="1">
            <a:off x="2813720" y="4047728"/>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21"/>
          <p:cNvCxnSpPr/>
          <p:nvPr/>
        </p:nvCxnSpPr>
        <p:spPr bwMode="auto">
          <a:xfrm flipH="1">
            <a:off x="1907704" y="4509120"/>
            <a:ext cx="173089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15"/>
          <p:cNvSpPr/>
          <p:nvPr/>
        </p:nvSpPr>
        <p:spPr bwMode="auto">
          <a:xfrm>
            <a:off x="3042320" y="3819128"/>
            <a:ext cx="457200" cy="457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3118520" y="2599928"/>
            <a:ext cx="304800" cy="30480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Ellipse 17"/>
          <p:cNvSpPr/>
          <p:nvPr/>
        </p:nvSpPr>
        <p:spPr bwMode="auto">
          <a:xfrm flipH="1">
            <a:off x="3194720" y="26761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 name="Gerade Verbindung 26"/>
          <p:cNvCxnSpPr/>
          <p:nvPr/>
        </p:nvCxnSpPr>
        <p:spPr bwMode="auto">
          <a:xfrm>
            <a:off x="3270920" y="1996008"/>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hteck 19"/>
          <p:cNvSpPr/>
          <p:nvPr/>
        </p:nvSpPr>
        <p:spPr bwMode="auto">
          <a:xfrm>
            <a:off x="3118520" y="3895328"/>
            <a:ext cx="304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Ellipse 20"/>
          <p:cNvSpPr/>
          <p:nvPr/>
        </p:nvSpPr>
        <p:spPr bwMode="auto">
          <a:xfrm flipH="1">
            <a:off x="3194720" y="39715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 name="Gerade Verbindung 31"/>
          <p:cNvCxnSpPr/>
          <p:nvPr/>
        </p:nvCxnSpPr>
        <p:spPr bwMode="auto">
          <a:xfrm>
            <a:off x="3270920" y="4053408"/>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32"/>
          <p:cNvCxnSpPr>
            <a:stCxn id="32" idx="0"/>
          </p:cNvCxnSpPr>
          <p:nvPr/>
        </p:nvCxnSpPr>
        <p:spPr bwMode="auto">
          <a:xfrm>
            <a:off x="2356520" y="2371328"/>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2127920" y="2142728"/>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Rechteck 24"/>
          <p:cNvSpPr/>
          <p:nvPr/>
        </p:nvSpPr>
        <p:spPr bwMode="auto">
          <a:xfrm>
            <a:off x="2051720" y="2066528"/>
            <a:ext cx="144016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Rechteck 25"/>
          <p:cNvSpPr/>
          <p:nvPr/>
        </p:nvSpPr>
        <p:spPr bwMode="auto">
          <a:xfrm>
            <a:off x="2051720" y="2066528"/>
            <a:ext cx="144780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7" name="Gruppieren 26"/>
          <p:cNvGrpSpPr/>
          <p:nvPr/>
        </p:nvGrpSpPr>
        <p:grpSpPr>
          <a:xfrm>
            <a:off x="2204120" y="2066528"/>
            <a:ext cx="762000" cy="1066800"/>
            <a:chOff x="457200" y="3200400"/>
            <a:chExt cx="762000" cy="1066800"/>
          </a:xfrm>
        </p:grpSpPr>
        <p:sp>
          <p:nvSpPr>
            <p:cNvPr id="28" name="Ellipse 27"/>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9" name="Ellipse 28"/>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 name="Rechteck 29"/>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Rechteck 30"/>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Ellipse 31"/>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Ellipse 32"/>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4" name="Gruppieren 33"/>
          <p:cNvGrpSpPr/>
          <p:nvPr/>
        </p:nvGrpSpPr>
        <p:grpSpPr>
          <a:xfrm flipH="1">
            <a:off x="3713584" y="3666728"/>
            <a:ext cx="762000" cy="762000"/>
            <a:chOff x="6629400" y="3200400"/>
            <a:chExt cx="762000" cy="762000"/>
          </a:xfrm>
        </p:grpSpPr>
        <p:sp>
          <p:nvSpPr>
            <p:cNvPr id="35" name="Rechteck 34"/>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Ellipse 36"/>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Ellipse 37"/>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39" name="Rechteck 38"/>
          <p:cNvSpPr/>
          <p:nvPr/>
        </p:nvSpPr>
        <p:spPr bwMode="auto">
          <a:xfrm flipH="1">
            <a:off x="4018384" y="3133328"/>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0" name="Ellipse 39"/>
          <p:cNvSpPr/>
          <p:nvPr/>
        </p:nvSpPr>
        <p:spPr bwMode="auto">
          <a:xfrm flipH="1">
            <a:off x="4018384" y="32095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1" name="Gerade Verbindung 18"/>
          <p:cNvCxnSpPr/>
          <p:nvPr/>
        </p:nvCxnSpPr>
        <p:spPr bwMode="auto">
          <a:xfrm>
            <a:off x="4323184" y="1990328"/>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19"/>
          <p:cNvCxnSpPr/>
          <p:nvPr/>
        </p:nvCxnSpPr>
        <p:spPr bwMode="auto">
          <a:xfrm flipH="1">
            <a:off x="3347864" y="1988840"/>
            <a:ext cx="172819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20"/>
          <p:cNvCxnSpPr/>
          <p:nvPr/>
        </p:nvCxnSpPr>
        <p:spPr bwMode="auto">
          <a:xfrm flipH="1">
            <a:off x="4323184" y="4047728"/>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21"/>
          <p:cNvCxnSpPr/>
          <p:nvPr/>
        </p:nvCxnSpPr>
        <p:spPr bwMode="auto">
          <a:xfrm flipH="1">
            <a:off x="3347864" y="4509120"/>
            <a:ext cx="173089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44"/>
          <p:cNvSpPr/>
          <p:nvPr/>
        </p:nvSpPr>
        <p:spPr bwMode="auto">
          <a:xfrm>
            <a:off x="4551784" y="3819128"/>
            <a:ext cx="457200" cy="457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4627984" y="2599928"/>
            <a:ext cx="304800" cy="30480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flipH="1">
            <a:off x="4704184" y="26761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8" name="Gerade Verbindung 26"/>
          <p:cNvCxnSpPr/>
          <p:nvPr/>
        </p:nvCxnSpPr>
        <p:spPr bwMode="auto">
          <a:xfrm>
            <a:off x="4780384" y="1990328"/>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chteck 48"/>
          <p:cNvSpPr/>
          <p:nvPr/>
        </p:nvSpPr>
        <p:spPr bwMode="auto">
          <a:xfrm>
            <a:off x="4627984" y="3895328"/>
            <a:ext cx="304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0" name="Ellipse 49"/>
          <p:cNvSpPr/>
          <p:nvPr/>
        </p:nvSpPr>
        <p:spPr bwMode="auto">
          <a:xfrm flipH="1">
            <a:off x="4704184" y="39715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1" name="Gerade Verbindung 31"/>
          <p:cNvCxnSpPr/>
          <p:nvPr/>
        </p:nvCxnSpPr>
        <p:spPr bwMode="auto">
          <a:xfrm>
            <a:off x="4780384" y="4047728"/>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32"/>
          <p:cNvCxnSpPr>
            <a:stCxn id="61" idx="0"/>
          </p:cNvCxnSpPr>
          <p:nvPr/>
        </p:nvCxnSpPr>
        <p:spPr bwMode="auto">
          <a:xfrm>
            <a:off x="3865984" y="2371328"/>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hteck 52"/>
          <p:cNvSpPr/>
          <p:nvPr/>
        </p:nvSpPr>
        <p:spPr bwMode="auto">
          <a:xfrm>
            <a:off x="3637384" y="2142728"/>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3561184" y="2066528"/>
            <a:ext cx="144016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Rechteck 54"/>
          <p:cNvSpPr/>
          <p:nvPr/>
        </p:nvSpPr>
        <p:spPr bwMode="auto">
          <a:xfrm>
            <a:off x="3561184" y="2066528"/>
            <a:ext cx="144780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56" name="Gruppieren 55"/>
          <p:cNvGrpSpPr/>
          <p:nvPr/>
        </p:nvGrpSpPr>
        <p:grpSpPr>
          <a:xfrm>
            <a:off x="3713584" y="2066528"/>
            <a:ext cx="762000" cy="1066800"/>
            <a:chOff x="457200" y="3200400"/>
            <a:chExt cx="762000" cy="1066800"/>
          </a:xfrm>
        </p:grpSpPr>
        <p:sp>
          <p:nvSpPr>
            <p:cNvPr id="57" name="Ellipse 56"/>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8" name="Ellipse 57"/>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9" name="Rechteck 58"/>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0" name="Rechteck 59"/>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1" name="Ellipse 60"/>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2" name="Ellipse 61"/>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63" name="Gruppieren 62"/>
          <p:cNvGrpSpPr/>
          <p:nvPr/>
        </p:nvGrpSpPr>
        <p:grpSpPr>
          <a:xfrm flipH="1">
            <a:off x="5220816" y="3666728"/>
            <a:ext cx="762000" cy="762000"/>
            <a:chOff x="6629400" y="3200400"/>
            <a:chExt cx="762000" cy="762000"/>
          </a:xfrm>
        </p:grpSpPr>
        <p:sp>
          <p:nvSpPr>
            <p:cNvPr id="64" name="Rechteck 6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5" name="Rechteck 6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6" name="Ellipse 6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Ellipse 6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68" name="Rechteck 67"/>
          <p:cNvSpPr/>
          <p:nvPr/>
        </p:nvSpPr>
        <p:spPr bwMode="auto">
          <a:xfrm flipH="1">
            <a:off x="5525616" y="3133328"/>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9" name="Ellipse 68"/>
          <p:cNvSpPr/>
          <p:nvPr/>
        </p:nvSpPr>
        <p:spPr bwMode="auto">
          <a:xfrm flipH="1">
            <a:off x="5525616" y="32095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0" name="Gerade Verbindung 18"/>
          <p:cNvCxnSpPr/>
          <p:nvPr/>
        </p:nvCxnSpPr>
        <p:spPr bwMode="auto">
          <a:xfrm>
            <a:off x="5830416" y="1990328"/>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19"/>
          <p:cNvCxnSpPr/>
          <p:nvPr/>
        </p:nvCxnSpPr>
        <p:spPr bwMode="auto">
          <a:xfrm flipH="1">
            <a:off x="4857328" y="1988840"/>
            <a:ext cx="172819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20"/>
          <p:cNvCxnSpPr/>
          <p:nvPr/>
        </p:nvCxnSpPr>
        <p:spPr bwMode="auto">
          <a:xfrm flipH="1">
            <a:off x="5830416" y="4047728"/>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21"/>
          <p:cNvCxnSpPr/>
          <p:nvPr/>
        </p:nvCxnSpPr>
        <p:spPr bwMode="auto">
          <a:xfrm flipH="1">
            <a:off x="4857328" y="4509120"/>
            <a:ext cx="173089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hteck 73"/>
          <p:cNvSpPr/>
          <p:nvPr/>
        </p:nvSpPr>
        <p:spPr bwMode="auto">
          <a:xfrm>
            <a:off x="6059016" y="3819128"/>
            <a:ext cx="457200" cy="457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Rechteck 74"/>
          <p:cNvSpPr/>
          <p:nvPr/>
        </p:nvSpPr>
        <p:spPr bwMode="auto">
          <a:xfrm>
            <a:off x="6135216" y="2599928"/>
            <a:ext cx="304800" cy="30480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flipH="1">
            <a:off x="6211416" y="26761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7" name="Gerade Verbindung 26"/>
          <p:cNvCxnSpPr/>
          <p:nvPr/>
        </p:nvCxnSpPr>
        <p:spPr bwMode="auto">
          <a:xfrm>
            <a:off x="6287616" y="1990328"/>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hteck 77"/>
          <p:cNvSpPr/>
          <p:nvPr/>
        </p:nvSpPr>
        <p:spPr bwMode="auto">
          <a:xfrm>
            <a:off x="6135216" y="3895328"/>
            <a:ext cx="304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Ellipse 78"/>
          <p:cNvSpPr/>
          <p:nvPr/>
        </p:nvSpPr>
        <p:spPr bwMode="auto">
          <a:xfrm flipH="1">
            <a:off x="6211416" y="3971528"/>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0" name="Gerade Verbindung 31"/>
          <p:cNvCxnSpPr/>
          <p:nvPr/>
        </p:nvCxnSpPr>
        <p:spPr bwMode="auto">
          <a:xfrm>
            <a:off x="6287616" y="4047728"/>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32"/>
          <p:cNvCxnSpPr>
            <a:stCxn id="90" idx="0"/>
          </p:cNvCxnSpPr>
          <p:nvPr/>
        </p:nvCxnSpPr>
        <p:spPr bwMode="auto">
          <a:xfrm>
            <a:off x="5373216" y="2371328"/>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Rechteck 81"/>
          <p:cNvSpPr/>
          <p:nvPr/>
        </p:nvSpPr>
        <p:spPr bwMode="auto">
          <a:xfrm>
            <a:off x="5144616" y="2142728"/>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Rechteck 82"/>
          <p:cNvSpPr/>
          <p:nvPr/>
        </p:nvSpPr>
        <p:spPr bwMode="auto">
          <a:xfrm>
            <a:off x="5068416" y="2066528"/>
            <a:ext cx="144016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Rechteck 83"/>
          <p:cNvSpPr/>
          <p:nvPr/>
        </p:nvSpPr>
        <p:spPr bwMode="auto">
          <a:xfrm>
            <a:off x="5068416" y="2066528"/>
            <a:ext cx="144780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85" name="Gruppieren 84"/>
          <p:cNvGrpSpPr/>
          <p:nvPr/>
        </p:nvGrpSpPr>
        <p:grpSpPr>
          <a:xfrm>
            <a:off x="5220816" y="2066528"/>
            <a:ext cx="762000" cy="1066800"/>
            <a:chOff x="457200" y="3200400"/>
            <a:chExt cx="762000" cy="1066800"/>
          </a:xfrm>
        </p:grpSpPr>
        <p:sp>
          <p:nvSpPr>
            <p:cNvPr id="86" name="Ellipse 85"/>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8" name="Rechteck 87"/>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9" name="Rechteck 88"/>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0" name="Ellipse 89"/>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1" name="Ellipse 90"/>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959621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Well- and substrate contacts</a:t>
            </a:r>
            <a:endParaRPr lang="de-DE" dirty="0"/>
          </a:p>
        </p:txBody>
      </p:sp>
      <p:sp>
        <p:nvSpPr>
          <p:cNvPr id="3" name="Inhaltsplatzhalter 2"/>
          <p:cNvSpPr>
            <a:spLocks noGrp="1"/>
          </p:cNvSpPr>
          <p:nvPr>
            <p:ph idx="1"/>
          </p:nvPr>
        </p:nvSpPr>
        <p:spPr>
          <a:xfrm>
            <a:off x="457200" y="692150"/>
            <a:ext cx="8229600" cy="755650"/>
          </a:xfrm>
        </p:spPr>
        <p:txBody>
          <a:bodyPr/>
          <a:lstStyle/>
          <a:p>
            <a:r>
              <a:rPr lang="en-GB" dirty="0"/>
              <a:t>or they can be shared by several standard cells </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29</a:t>
            </a:fld>
            <a:endParaRPr lang="de-DE" altLang="de-DE"/>
          </a:p>
        </p:txBody>
      </p:sp>
      <p:sp>
        <p:nvSpPr>
          <p:cNvPr id="5" name="Rechteck 4"/>
          <p:cNvSpPr/>
          <p:nvPr/>
        </p:nvSpPr>
        <p:spPr bwMode="auto">
          <a:xfrm>
            <a:off x="5567536" y="3817640"/>
            <a:ext cx="457200" cy="457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bwMode="auto">
          <a:xfrm>
            <a:off x="5643736" y="2598440"/>
            <a:ext cx="304800" cy="30480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Ellipse 6"/>
          <p:cNvSpPr/>
          <p:nvPr/>
        </p:nvSpPr>
        <p:spPr bwMode="auto">
          <a:xfrm flipH="1">
            <a:off x="5719936" y="267464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26"/>
          <p:cNvCxnSpPr/>
          <p:nvPr/>
        </p:nvCxnSpPr>
        <p:spPr bwMode="auto">
          <a:xfrm>
            <a:off x="5796136" y="198884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hteck 8"/>
          <p:cNvSpPr/>
          <p:nvPr/>
        </p:nvSpPr>
        <p:spPr bwMode="auto">
          <a:xfrm>
            <a:off x="5643736" y="3893840"/>
            <a:ext cx="304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Ellipse 9"/>
          <p:cNvSpPr/>
          <p:nvPr/>
        </p:nvSpPr>
        <p:spPr bwMode="auto">
          <a:xfrm flipH="1">
            <a:off x="5719936" y="397004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 name="Gerade Verbindung 31"/>
          <p:cNvCxnSpPr/>
          <p:nvPr/>
        </p:nvCxnSpPr>
        <p:spPr bwMode="auto">
          <a:xfrm>
            <a:off x="5796136" y="404624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835696" y="1988840"/>
            <a:ext cx="1524000" cy="2590800"/>
            <a:chOff x="4919464" y="2062336"/>
            <a:chExt cx="1524000" cy="2590800"/>
          </a:xfrm>
        </p:grpSpPr>
        <p:grpSp>
          <p:nvGrpSpPr>
            <p:cNvPr id="13" name="Gruppieren 12"/>
            <p:cNvGrpSpPr/>
            <p:nvPr/>
          </p:nvGrpSpPr>
          <p:grpSpPr>
            <a:xfrm flipH="1">
              <a:off x="5300464" y="3738736"/>
              <a:ext cx="762000" cy="762000"/>
              <a:chOff x="6629400" y="3200400"/>
              <a:chExt cx="762000" cy="762000"/>
            </a:xfrm>
          </p:grpSpPr>
          <p:sp>
            <p:nvSpPr>
              <p:cNvPr id="29" name="Rechteck 28"/>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 name="Rechteck 29"/>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Ellipse 30"/>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Ellipse 31"/>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14" name="Rechteck 13"/>
            <p:cNvSpPr/>
            <p:nvPr/>
          </p:nvSpPr>
          <p:spPr bwMode="auto">
            <a:xfrm flipH="1">
              <a:off x="5605264" y="3205336"/>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 name="Ellipse 14"/>
            <p:cNvSpPr/>
            <p:nvPr/>
          </p:nvSpPr>
          <p:spPr bwMode="auto">
            <a:xfrm flipH="1">
              <a:off x="5605264" y="3281536"/>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 name="Gerade Verbindung 18"/>
            <p:cNvCxnSpPr/>
            <p:nvPr/>
          </p:nvCxnSpPr>
          <p:spPr bwMode="auto">
            <a:xfrm>
              <a:off x="5910064" y="2062336"/>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9"/>
            <p:cNvCxnSpPr/>
            <p:nvPr/>
          </p:nvCxnSpPr>
          <p:spPr bwMode="auto">
            <a:xfrm flipH="1">
              <a:off x="4919464" y="2062336"/>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20"/>
            <p:cNvCxnSpPr/>
            <p:nvPr/>
          </p:nvCxnSpPr>
          <p:spPr bwMode="auto">
            <a:xfrm flipH="1">
              <a:off x="5910064" y="4119736"/>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32"/>
            <p:cNvCxnSpPr>
              <a:stCxn id="27" idx="0"/>
            </p:cNvCxnSpPr>
            <p:nvPr/>
          </p:nvCxnSpPr>
          <p:spPr bwMode="auto">
            <a:xfrm>
              <a:off x="5452864" y="2443336"/>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hteck 19"/>
            <p:cNvSpPr/>
            <p:nvPr/>
          </p:nvSpPr>
          <p:spPr bwMode="auto">
            <a:xfrm>
              <a:off x="5224264" y="2214736"/>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Rechteck 20"/>
            <p:cNvSpPr/>
            <p:nvPr/>
          </p:nvSpPr>
          <p:spPr bwMode="auto">
            <a:xfrm>
              <a:off x="5148064" y="2138536"/>
              <a:ext cx="108012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2" name="Gruppieren 21"/>
            <p:cNvGrpSpPr/>
            <p:nvPr/>
          </p:nvGrpSpPr>
          <p:grpSpPr>
            <a:xfrm>
              <a:off x="5300464" y="2138536"/>
              <a:ext cx="762000" cy="1066800"/>
              <a:chOff x="457200" y="3200400"/>
              <a:chExt cx="762000" cy="1066800"/>
            </a:xfrm>
          </p:grpSpPr>
          <p:sp>
            <p:nvSpPr>
              <p:cNvPr id="23" name="Ellipse 22"/>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Rechteck 24"/>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Rechteck 25"/>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Ellipse 26"/>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 name="Ellipse 27"/>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cxnSp>
        <p:nvCxnSpPr>
          <p:cNvPr id="33" name="Gerade Verbindung 21"/>
          <p:cNvCxnSpPr/>
          <p:nvPr/>
        </p:nvCxnSpPr>
        <p:spPr bwMode="auto">
          <a:xfrm flipH="1" flipV="1">
            <a:off x="1848272" y="4507632"/>
            <a:ext cx="4307904" cy="148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hteck 33"/>
          <p:cNvSpPr/>
          <p:nvPr/>
        </p:nvSpPr>
        <p:spPr bwMode="auto">
          <a:xfrm>
            <a:off x="2064296" y="2059360"/>
            <a:ext cx="216024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35" name="Gruppieren 34"/>
          <p:cNvGrpSpPr/>
          <p:nvPr/>
        </p:nvGrpSpPr>
        <p:grpSpPr>
          <a:xfrm>
            <a:off x="3000400" y="1988840"/>
            <a:ext cx="1524000" cy="2590800"/>
            <a:chOff x="4919464" y="2062336"/>
            <a:chExt cx="1524000" cy="2590800"/>
          </a:xfrm>
        </p:grpSpPr>
        <p:grpSp>
          <p:nvGrpSpPr>
            <p:cNvPr id="36" name="Gruppieren 35"/>
            <p:cNvGrpSpPr/>
            <p:nvPr/>
          </p:nvGrpSpPr>
          <p:grpSpPr>
            <a:xfrm flipH="1">
              <a:off x="5300464" y="3738736"/>
              <a:ext cx="762000" cy="762000"/>
              <a:chOff x="6629400" y="3200400"/>
              <a:chExt cx="762000" cy="762000"/>
            </a:xfrm>
          </p:grpSpPr>
          <p:sp>
            <p:nvSpPr>
              <p:cNvPr id="52" name="Rechteck 5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Ellipse 5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37" name="Rechteck 36"/>
            <p:cNvSpPr/>
            <p:nvPr/>
          </p:nvSpPr>
          <p:spPr bwMode="auto">
            <a:xfrm flipH="1">
              <a:off x="5605264" y="3205336"/>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Ellipse 37"/>
            <p:cNvSpPr/>
            <p:nvPr/>
          </p:nvSpPr>
          <p:spPr bwMode="auto">
            <a:xfrm flipH="1">
              <a:off x="5605264" y="3281536"/>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9" name="Gerade Verbindung 18"/>
            <p:cNvCxnSpPr/>
            <p:nvPr/>
          </p:nvCxnSpPr>
          <p:spPr bwMode="auto">
            <a:xfrm>
              <a:off x="5910064" y="2062336"/>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9"/>
            <p:cNvCxnSpPr/>
            <p:nvPr/>
          </p:nvCxnSpPr>
          <p:spPr bwMode="auto">
            <a:xfrm flipH="1">
              <a:off x="4919464" y="2062336"/>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20"/>
            <p:cNvCxnSpPr/>
            <p:nvPr/>
          </p:nvCxnSpPr>
          <p:spPr bwMode="auto">
            <a:xfrm flipH="1">
              <a:off x="5910064" y="4119736"/>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32"/>
            <p:cNvCxnSpPr>
              <a:stCxn id="50" idx="0"/>
            </p:cNvCxnSpPr>
            <p:nvPr/>
          </p:nvCxnSpPr>
          <p:spPr bwMode="auto">
            <a:xfrm>
              <a:off x="5452864" y="2443336"/>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hteck 42"/>
            <p:cNvSpPr/>
            <p:nvPr/>
          </p:nvSpPr>
          <p:spPr bwMode="auto">
            <a:xfrm>
              <a:off x="5224264" y="2214736"/>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4" name="Rechteck 43"/>
            <p:cNvSpPr/>
            <p:nvPr/>
          </p:nvSpPr>
          <p:spPr bwMode="auto">
            <a:xfrm>
              <a:off x="5148064" y="2138536"/>
              <a:ext cx="108012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45" name="Gruppieren 44"/>
            <p:cNvGrpSpPr/>
            <p:nvPr/>
          </p:nvGrpSpPr>
          <p:grpSpPr>
            <a:xfrm>
              <a:off x="5300464" y="2138536"/>
              <a:ext cx="762000" cy="1066800"/>
              <a:chOff x="457200" y="3200400"/>
              <a:chExt cx="762000" cy="1066800"/>
            </a:xfrm>
          </p:grpSpPr>
          <p:sp>
            <p:nvSpPr>
              <p:cNvPr id="46" name="Ellipse 45"/>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Rechteck 47"/>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0" name="Ellipse 49"/>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Ellipse 50"/>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grpSp>
        <p:nvGrpSpPr>
          <p:cNvPr id="56" name="Gruppieren 55"/>
          <p:cNvGrpSpPr/>
          <p:nvPr/>
        </p:nvGrpSpPr>
        <p:grpSpPr>
          <a:xfrm>
            <a:off x="4139952" y="1990328"/>
            <a:ext cx="1524000" cy="2590800"/>
            <a:chOff x="4919464" y="2062336"/>
            <a:chExt cx="1524000" cy="2590800"/>
          </a:xfrm>
        </p:grpSpPr>
        <p:grpSp>
          <p:nvGrpSpPr>
            <p:cNvPr id="57" name="Gruppieren 56"/>
            <p:cNvGrpSpPr/>
            <p:nvPr/>
          </p:nvGrpSpPr>
          <p:grpSpPr>
            <a:xfrm flipH="1">
              <a:off x="5300464" y="3738736"/>
              <a:ext cx="762000" cy="762000"/>
              <a:chOff x="6629400" y="3200400"/>
              <a:chExt cx="762000" cy="762000"/>
            </a:xfrm>
          </p:grpSpPr>
          <p:sp>
            <p:nvSpPr>
              <p:cNvPr id="73" name="Rechteck 7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Rechteck 7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Ellipse 7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58" name="Rechteck 57"/>
            <p:cNvSpPr/>
            <p:nvPr/>
          </p:nvSpPr>
          <p:spPr bwMode="auto">
            <a:xfrm flipH="1">
              <a:off x="5605264" y="3205336"/>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9" name="Ellipse 58"/>
            <p:cNvSpPr/>
            <p:nvPr/>
          </p:nvSpPr>
          <p:spPr bwMode="auto">
            <a:xfrm flipH="1">
              <a:off x="5605264" y="3281536"/>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18"/>
            <p:cNvCxnSpPr/>
            <p:nvPr/>
          </p:nvCxnSpPr>
          <p:spPr bwMode="auto">
            <a:xfrm>
              <a:off x="5910064" y="2062336"/>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9"/>
            <p:cNvCxnSpPr/>
            <p:nvPr/>
          </p:nvCxnSpPr>
          <p:spPr bwMode="auto">
            <a:xfrm flipH="1">
              <a:off x="4919464" y="2062336"/>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20"/>
            <p:cNvCxnSpPr/>
            <p:nvPr/>
          </p:nvCxnSpPr>
          <p:spPr bwMode="auto">
            <a:xfrm flipH="1">
              <a:off x="5910064" y="4119736"/>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32"/>
            <p:cNvCxnSpPr>
              <a:stCxn id="71" idx="0"/>
            </p:cNvCxnSpPr>
            <p:nvPr/>
          </p:nvCxnSpPr>
          <p:spPr bwMode="auto">
            <a:xfrm>
              <a:off x="5452864" y="2443336"/>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hteck 63"/>
            <p:cNvSpPr/>
            <p:nvPr/>
          </p:nvSpPr>
          <p:spPr bwMode="auto">
            <a:xfrm>
              <a:off x="5224264" y="2214736"/>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5" name="Rechteck 64"/>
            <p:cNvSpPr/>
            <p:nvPr/>
          </p:nvSpPr>
          <p:spPr bwMode="auto">
            <a:xfrm>
              <a:off x="5148064" y="2138536"/>
              <a:ext cx="108012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66" name="Gruppieren 65"/>
            <p:cNvGrpSpPr/>
            <p:nvPr/>
          </p:nvGrpSpPr>
          <p:grpSpPr>
            <a:xfrm>
              <a:off x="5300464" y="2138536"/>
              <a:ext cx="762000" cy="1066800"/>
              <a:chOff x="457200" y="3200400"/>
              <a:chExt cx="762000" cy="1066800"/>
            </a:xfrm>
          </p:grpSpPr>
          <p:sp>
            <p:nvSpPr>
              <p:cNvPr id="67" name="Ellipse 66"/>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8" name="Ellipse 67"/>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9" name="Rechteck 68"/>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0" name="Rechteck 69"/>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Ellipse 70"/>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cxnSp>
        <p:nvCxnSpPr>
          <p:cNvPr id="77" name="Gerade Verbindung 21"/>
          <p:cNvCxnSpPr/>
          <p:nvPr/>
        </p:nvCxnSpPr>
        <p:spPr bwMode="auto">
          <a:xfrm flipH="1" flipV="1">
            <a:off x="1835696" y="1988840"/>
            <a:ext cx="4307904" cy="148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Abgerundetes Rechteck 77"/>
          <p:cNvSpPr/>
          <p:nvPr/>
        </p:nvSpPr>
        <p:spPr>
          <a:xfrm>
            <a:off x="5508104" y="1916832"/>
            <a:ext cx="576064" cy="26642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p:cNvSpPr txBox="1"/>
          <p:nvPr/>
        </p:nvSpPr>
        <p:spPr>
          <a:xfrm>
            <a:off x="5486400" y="4572000"/>
            <a:ext cx="1009059" cy="276999"/>
          </a:xfrm>
          <a:prstGeom prst="rect">
            <a:avLst/>
          </a:prstGeom>
          <a:noFill/>
        </p:spPr>
        <p:txBody>
          <a:bodyPr wrap="none" rtlCol="0">
            <a:spAutoFit/>
          </a:bodyPr>
          <a:lstStyle/>
          <a:p>
            <a:r>
              <a:rPr lang="de-DE" dirty="0" err="1" smtClean="0"/>
              <a:t>Well</a:t>
            </a:r>
            <a:r>
              <a:rPr lang="de-DE" dirty="0" smtClean="0"/>
              <a:t> </a:t>
            </a:r>
            <a:r>
              <a:rPr lang="de-DE" dirty="0" err="1" smtClean="0"/>
              <a:t>tap</a:t>
            </a:r>
            <a:r>
              <a:rPr lang="de-DE" dirty="0" smtClean="0"/>
              <a:t> </a:t>
            </a:r>
            <a:r>
              <a:rPr lang="de-DE" dirty="0" err="1" smtClean="0"/>
              <a:t>cell</a:t>
            </a:r>
            <a:endParaRPr lang="de-DE" dirty="0"/>
          </a:p>
        </p:txBody>
      </p:sp>
    </p:spTree>
    <p:extLst>
      <p:ext uri="{BB962C8B-B14F-4D97-AF65-F5344CB8AC3E}">
        <p14:creationId xmlns:p14="http://schemas.microsoft.com/office/powerpoint/2010/main" val="1814384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Analog on top</a:t>
            </a:r>
            <a:endParaRPr lang="de-DE" dirty="0"/>
          </a:p>
        </p:txBody>
      </p:sp>
      <p:sp>
        <p:nvSpPr>
          <p:cNvPr id="3" name="Inhaltsplatzhalter 2"/>
          <p:cNvSpPr>
            <a:spLocks noGrp="1"/>
          </p:cNvSpPr>
          <p:nvPr>
            <p:ph idx="1"/>
          </p:nvPr>
        </p:nvSpPr>
        <p:spPr>
          <a:xfrm>
            <a:off x="457200" y="692150"/>
            <a:ext cx="8229600" cy="374650"/>
          </a:xfrm>
        </p:spPr>
        <p:txBody>
          <a:bodyPr/>
          <a:lstStyle/>
          <a:p>
            <a:r>
              <a:rPr lang="en-GB" dirty="0"/>
              <a:t>Quite often chips contain </a:t>
            </a:r>
            <a:r>
              <a:rPr lang="en-GB" dirty="0" err="1"/>
              <a:t>analog</a:t>
            </a:r>
            <a:r>
              <a:rPr lang="en-GB" dirty="0"/>
              <a:t> and digital circuits. In this case, we are talking about a mixed mode chip.</a:t>
            </a:r>
            <a:endParaRPr lang="de-DE" dirty="0"/>
          </a:p>
          <a:p>
            <a:r>
              <a:rPr lang="en-GB" dirty="0"/>
              <a:t>There are two ways how a mixed mode chip can be designed. The first possibility is “</a:t>
            </a:r>
            <a:r>
              <a:rPr lang="en-GB" dirty="0" err="1"/>
              <a:t>analog</a:t>
            </a:r>
            <a:r>
              <a:rPr lang="en-GB" dirty="0"/>
              <a:t> on top”. The digital parts are automatically synthesized and layout is generated by the tools “Genus” and “</a:t>
            </a:r>
            <a:r>
              <a:rPr lang="en-GB" dirty="0" err="1"/>
              <a:t>Innovus</a:t>
            </a:r>
            <a:r>
              <a:rPr lang="en-GB" dirty="0"/>
              <a:t>”. </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a:t>
            </a:fld>
            <a:endParaRPr lang="de-DE" altLang="de-DE"/>
          </a:p>
        </p:txBody>
      </p:sp>
      <p:sp>
        <p:nvSpPr>
          <p:cNvPr id="5" name="Abgerundetes Rechteck 4"/>
          <p:cNvSpPr/>
          <p:nvPr/>
        </p:nvSpPr>
        <p:spPr>
          <a:xfrm>
            <a:off x="611560" y="4325888"/>
            <a:ext cx="1440160" cy="7200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Genus</a:t>
            </a:r>
          </a:p>
          <a:p>
            <a:pPr algn="ctr"/>
            <a:r>
              <a:rPr lang="en-US" dirty="0" smtClean="0">
                <a:solidFill>
                  <a:schemeClr val="tx1"/>
                </a:solidFill>
                <a:latin typeface="+mj-lt"/>
              </a:rPr>
              <a:t>(synthesis)</a:t>
            </a:r>
            <a:endParaRPr lang="en-US" dirty="0">
              <a:solidFill>
                <a:schemeClr val="tx1"/>
              </a:solidFill>
              <a:latin typeface="+mj-lt"/>
            </a:endParaRPr>
          </a:p>
        </p:txBody>
      </p:sp>
      <p:sp>
        <p:nvSpPr>
          <p:cNvPr id="6" name="Abgerundetes Rechteck 5"/>
          <p:cNvSpPr/>
          <p:nvPr/>
        </p:nvSpPr>
        <p:spPr>
          <a:xfrm>
            <a:off x="2771800" y="4325888"/>
            <a:ext cx="1440160" cy="7200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mj-lt"/>
              </a:rPr>
              <a:t>Innovus</a:t>
            </a:r>
            <a:endParaRPr lang="en-US" dirty="0" smtClean="0">
              <a:solidFill>
                <a:schemeClr val="tx1"/>
              </a:solidFill>
              <a:latin typeface="+mj-lt"/>
            </a:endParaRPr>
          </a:p>
          <a:p>
            <a:pPr algn="ctr"/>
            <a:r>
              <a:rPr lang="en-US" dirty="0" smtClean="0">
                <a:solidFill>
                  <a:schemeClr val="tx1"/>
                </a:solidFill>
                <a:latin typeface="+mj-lt"/>
              </a:rPr>
              <a:t>(P&amp;R)</a:t>
            </a:r>
            <a:endParaRPr lang="en-US" dirty="0">
              <a:solidFill>
                <a:schemeClr val="tx1"/>
              </a:solidFill>
              <a:latin typeface="+mj-lt"/>
            </a:endParaRPr>
          </a:p>
        </p:txBody>
      </p:sp>
      <p:sp>
        <p:nvSpPr>
          <p:cNvPr id="7" name="Abgerundetes Rechteck 6"/>
          <p:cNvSpPr/>
          <p:nvPr/>
        </p:nvSpPr>
        <p:spPr>
          <a:xfrm>
            <a:off x="5148064" y="4109864"/>
            <a:ext cx="2736304"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Virtuoso</a:t>
            </a:r>
          </a:p>
          <a:p>
            <a:pPr algn="ctr"/>
            <a:r>
              <a:rPr lang="en-US" dirty="0" smtClean="0">
                <a:solidFill>
                  <a:schemeClr val="tx1"/>
                </a:solidFill>
                <a:latin typeface="+mj-lt"/>
              </a:rPr>
              <a:t>full custom design, final chip integration, LVS, DRC)</a:t>
            </a:r>
            <a:endParaRPr lang="en-US" dirty="0">
              <a:solidFill>
                <a:schemeClr val="tx1"/>
              </a:solidFill>
              <a:latin typeface="+mj-lt"/>
            </a:endParaRPr>
          </a:p>
        </p:txBody>
      </p:sp>
      <p:sp>
        <p:nvSpPr>
          <p:cNvPr id="8" name="Textfeld 7"/>
          <p:cNvSpPr txBox="1"/>
          <p:nvPr/>
        </p:nvSpPr>
        <p:spPr>
          <a:xfrm>
            <a:off x="2297399" y="4253880"/>
            <a:ext cx="304891" cy="276999"/>
          </a:xfrm>
          <a:prstGeom prst="rect">
            <a:avLst/>
          </a:prstGeom>
          <a:solidFill>
            <a:schemeClr val="bg1"/>
          </a:solidFill>
        </p:spPr>
        <p:txBody>
          <a:bodyPr wrap="none" rtlCol="0">
            <a:spAutoFit/>
          </a:bodyPr>
          <a:lstStyle/>
          <a:p>
            <a:r>
              <a:rPr lang="en-US" dirty="0" smtClean="0">
                <a:latin typeface="+mj-lt"/>
              </a:rPr>
              <a:t>.v</a:t>
            </a:r>
            <a:endParaRPr lang="en-US" dirty="0">
              <a:latin typeface="+mj-lt"/>
            </a:endParaRPr>
          </a:p>
        </p:txBody>
      </p:sp>
      <p:sp>
        <p:nvSpPr>
          <p:cNvPr id="9" name="Textfeld 8"/>
          <p:cNvSpPr txBox="1"/>
          <p:nvPr/>
        </p:nvSpPr>
        <p:spPr>
          <a:xfrm>
            <a:off x="4324972" y="4253880"/>
            <a:ext cx="638315" cy="276999"/>
          </a:xfrm>
          <a:prstGeom prst="rect">
            <a:avLst/>
          </a:prstGeom>
          <a:solidFill>
            <a:schemeClr val="bg1"/>
          </a:solidFill>
        </p:spPr>
        <p:txBody>
          <a:bodyPr wrap="none" rtlCol="0">
            <a:spAutoFit/>
          </a:bodyPr>
          <a:lstStyle/>
          <a:p>
            <a:r>
              <a:rPr lang="en-US" dirty="0" smtClean="0">
                <a:latin typeface="+mj-lt"/>
              </a:rPr>
              <a:t>.v .</a:t>
            </a:r>
            <a:r>
              <a:rPr lang="en-US" dirty="0" err="1" smtClean="0">
                <a:latin typeface="+mj-lt"/>
              </a:rPr>
              <a:t>gds</a:t>
            </a:r>
            <a:endParaRPr lang="en-US" dirty="0">
              <a:latin typeface="+mj-lt"/>
            </a:endParaRPr>
          </a:p>
        </p:txBody>
      </p:sp>
      <p:sp>
        <p:nvSpPr>
          <p:cNvPr id="10" name="Textfeld 9"/>
          <p:cNvSpPr txBox="1"/>
          <p:nvPr/>
        </p:nvSpPr>
        <p:spPr>
          <a:xfrm>
            <a:off x="8101321" y="4253880"/>
            <a:ext cx="474809" cy="276999"/>
          </a:xfrm>
          <a:prstGeom prst="rect">
            <a:avLst/>
          </a:prstGeom>
          <a:solidFill>
            <a:schemeClr val="bg1"/>
          </a:solidFill>
        </p:spPr>
        <p:txBody>
          <a:bodyPr wrap="none" rtlCol="0">
            <a:spAutoFit/>
          </a:bodyPr>
          <a:lstStyle/>
          <a:p>
            <a:r>
              <a:rPr lang="en-US" dirty="0" smtClean="0">
                <a:latin typeface="+mj-lt"/>
              </a:rPr>
              <a:t>.</a:t>
            </a:r>
            <a:r>
              <a:rPr lang="en-US" dirty="0" err="1" smtClean="0">
                <a:latin typeface="+mj-lt"/>
              </a:rPr>
              <a:t>gds</a:t>
            </a:r>
            <a:endParaRPr lang="en-US" dirty="0">
              <a:latin typeface="+mj-lt"/>
            </a:endParaRPr>
          </a:p>
        </p:txBody>
      </p:sp>
      <p:cxnSp>
        <p:nvCxnSpPr>
          <p:cNvPr id="11" name="Gerade Verbindung mit Pfeil 10"/>
          <p:cNvCxnSpPr/>
          <p:nvPr/>
        </p:nvCxnSpPr>
        <p:spPr>
          <a:xfrm>
            <a:off x="2123728" y="4685928"/>
            <a:ext cx="576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4283968" y="4685928"/>
            <a:ext cx="7920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7956376" y="4685928"/>
            <a:ext cx="7920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406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Well- and substrate contacts</a:t>
            </a:r>
            <a:endParaRPr lang="de-DE" dirty="0"/>
          </a:p>
        </p:txBody>
      </p:sp>
      <p:sp>
        <p:nvSpPr>
          <p:cNvPr id="3" name="Inhaltsplatzhalter 2"/>
          <p:cNvSpPr>
            <a:spLocks noGrp="1"/>
          </p:cNvSpPr>
          <p:nvPr>
            <p:ph idx="1"/>
          </p:nvPr>
        </p:nvSpPr>
        <p:spPr>
          <a:xfrm>
            <a:off x="457200" y="692150"/>
            <a:ext cx="8229600" cy="908050"/>
          </a:xfrm>
        </p:spPr>
        <p:txBody>
          <a:bodyPr/>
          <a:lstStyle/>
          <a:p>
            <a:r>
              <a:rPr lang="en-GB" dirty="0"/>
              <a:t>The well tap cell must not be too far from a MOSFET, otherwise the latch up may occur. To assure this the distance between well tap cells must not exceed typically 50µm</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30</a:t>
            </a:fld>
            <a:endParaRPr lang="de-DE" altLang="de-DE"/>
          </a:p>
        </p:txBody>
      </p:sp>
      <p:sp>
        <p:nvSpPr>
          <p:cNvPr id="5" name="Rechteck 4"/>
          <p:cNvSpPr/>
          <p:nvPr/>
        </p:nvSpPr>
        <p:spPr bwMode="auto">
          <a:xfrm>
            <a:off x="8231832" y="3817640"/>
            <a:ext cx="457200" cy="457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bwMode="auto">
          <a:xfrm>
            <a:off x="8308032" y="2598440"/>
            <a:ext cx="304800" cy="30480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Ellipse 6"/>
          <p:cNvSpPr/>
          <p:nvPr/>
        </p:nvSpPr>
        <p:spPr bwMode="auto">
          <a:xfrm flipH="1">
            <a:off x="8384232" y="267464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26"/>
          <p:cNvCxnSpPr/>
          <p:nvPr/>
        </p:nvCxnSpPr>
        <p:spPr bwMode="auto">
          <a:xfrm>
            <a:off x="8460432" y="198884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hteck 8"/>
          <p:cNvSpPr/>
          <p:nvPr/>
        </p:nvSpPr>
        <p:spPr bwMode="auto">
          <a:xfrm>
            <a:off x="8308032" y="3893840"/>
            <a:ext cx="304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Ellipse 9"/>
          <p:cNvSpPr/>
          <p:nvPr/>
        </p:nvSpPr>
        <p:spPr bwMode="auto">
          <a:xfrm flipH="1">
            <a:off x="8384232" y="397004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 name="Gerade Verbindung 31"/>
          <p:cNvCxnSpPr/>
          <p:nvPr/>
        </p:nvCxnSpPr>
        <p:spPr bwMode="auto">
          <a:xfrm>
            <a:off x="8460432" y="404624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835696" y="1988840"/>
            <a:ext cx="1524000" cy="2590800"/>
            <a:chOff x="4919464" y="2062336"/>
            <a:chExt cx="1524000" cy="2590800"/>
          </a:xfrm>
        </p:grpSpPr>
        <p:grpSp>
          <p:nvGrpSpPr>
            <p:cNvPr id="13" name="Gruppieren 12"/>
            <p:cNvGrpSpPr/>
            <p:nvPr/>
          </p:nvGrpSpPr>
          <p:grpSpPr>
            <a:xfrm flipH="1">
              <a:off x="5300464" y="3738736"/>
              <a:ext cx="762000" cy="762000"/>
              <a:chOff x="6629400" y="3200400"/>
              <a:chExt cx="762000" cy="762000"/>
            </a:xfrm>
          </p:grpSpPr>
          <p:sp>
            <p:nvSpPr>
              <p:cNvPr id="29" name="Rechteck 28"/>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 name="Rechteck 29"/>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Ellipse 30"/>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Ellipse 31"/>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14" name="Rechteck 13"/>
            <p:cNvSpPr/>
            <p:nvPr/>
          </p:nvSpPr>
          <p:spPr bwMode="auto">
            <a:xfrm flipH="1">
              <a:off x="5605264" y="3205336"/>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 name="Ellipse 14"/>
            <p:cNvSpPr/>
            <p:nvPr/>
          </p:nvSpPr>
          <p:spPr bwMode="auto">
            <a:xfrm flipH="1">
              <a:off x="5605264" y="3281536"/>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 name="Gerade Verbindung 18"/>
            <p:cNvCxnSpPr/>
            <p:nvPr/>
          </p:nvCxnSpPr>
          <p:spPr bwMode="auto">
            <a:xfrm>
              <a:off x="5910064" y="2062336"/>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9"/>
            <p:cNvCxnSpPr/>
            <p:nvPr/>
          </p:nvCxnSpPr>
          <p:spPr bwMode="auto">
            <a:xfrm flipH="1">
              <a:off x="4919464" y="2062336"/>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20"/>
            <p:cNvCxnSpPr/>
            <p:nvPr/>
          </p:nvCxnSpPr>
          <p:spPr bwMode="auto">
            <a:xfrm flipH="1">
              <a:off x="5910064" y="4119736"/>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32"/>
            <p:cNvCxnSpPr>
              <a:stCxn id="27" idx="0"/>
            </p:cNvCxnSpPr>
            <p:nvPr/>
          </p:nvCxnSpPr>
          <p:spPr bwMode="auto">
            <a:xfrm>
              <a:off x="5452864" y="2443336"/>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hteck 19"/>
            <p:cNvSpPr/>
            <p:nvPr/>
          </p:nvSpPr>
          <p:spPr bwMode="auto">
            <a:xfrm>
              <a:off x="5224264" y="2214736"/>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Rechteck 20"/>
            <p:cNvSpPr/>
            <p:nvPr/>
          </p:nvSpPr>
          <p:spPr bwMode="auto">
            <a:xfrm>
              <a:off x="5148064" y="2138536"/>
              <a:ext cx="108012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2" name="Gruppieren 21"/>
            <p:cNvGrpSpPr/>
            <p:nvPr/>
          </p:nvGrpSpPr>
          <p:grpSpPr>
            <a:xfrm>
              <a:off x="5300464" y="2138536"/>
              <a:ext cx="762000" cy="1066800"/>
              <a:chOff x="457200" y="3200400"/>
              <a:chExt cx="762000" cy="1066800"/>
            </a:xfrm>
          </p:grpSpPr>
          <p:sp>
            <p:nvSpPr>
              <p:cNvPr id="23" name="Ellipse 22"/>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Rechteck 24"/>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Rechteck 25"/>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Ellipse 26"/>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 name="Ellipse 27"/>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cxnSp>
        <p:nvCxnSpPr>
          <p:cNvPr id="33" name="Gerade Verbindung 21"/>
          <p:cNvCxnSpPr/>
          <p:nvPr/>
        </p:nvCxnSpPr>
        <p:spPr bwMode="auto">
          <a:xfrm flipH="1" flipV="1">
            <a:off x="1848272" y="4507632"/>
            <a:ext cx="7044208" cy="148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hteck 33"/>
          <p:cNvSpPr/>
          <p:nvPr/>
        </p:nvSpPr>
        <p:spPr bwMode="auto">
          <a:xfrm>
            <a:off x="2064296" y="2059360"/>
            <a:ext cx="216024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35" name="Gruppieren 34"/>
          <p:cNvGrpSpPr/>
          <p:nvPr/>
        </p:nvGrpSpPr>
        <p:grpSpPr>
          <a:xfrm>
            <a:off x="3000400" y="1988840"/>
            <a:ext cx="1524000" cy="2590800"/>
            <a:chOff x="4919464" y="2062336"/>
            <a:chExt cx="1524000" cy="2590800"/>
          </a:xfrm>
        </p:grpSpPr>
        <p:grpSp>
          <p:nvGrpSpPr>
            <p:cNvPr id="36" name="Gruppieren 35"/>
            <p:cNvGrpSpPr/>
            <p:nvPr/>
          </p:nvGrpSpPr>
          <p:grpSpPr>
            <a:xfrm flipH="1">
              <a:off x="5300464" y="3738736"/>
              <a:ext cx="762000" cy="762000"/>
              <a:chOff x="6629400" y="3200400"/>
              <a:chExt cx="762000" cy="762000"/>
            </a:xfrm>
          </p:grpSpPr>
          <p:sp>
            <p:nvSpPr>
              <p:cNvPr id="52" name="Rechteck 5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Ellipse 5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37" name="Rechteck 36"/>
            <p:cNvSpPr/>
            <p:nvPr/>
          </p:nvSpPr>
          <p:spPr bwMode="auto">
            <a:xfrm flipH="1">
              <a:off x="5605264" y="3205336"/>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Ellipse 37"/>
            <p:cNvSpPr/>
            <p:nvPr/>
          </p:nvSpPr>
          <p:spPr bwMode="auto">
            <a:xfrm flipH="1">
              <a:off x="5605264" y="3281536"/>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9" name="Gerade Verbindung 18"/>
            <p:cNvCxnSpPr/>
            <p:nvPr/>
          </p:nvCxnSpPr>
          <p:spPr bwMode="auto">
            <a:xfrm>
              <a:off x="5910064" y="2062336"/>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19"/>
            <p:cNvCxnSpPr/>
            <p:nvPr/>
          </p:nvCxnSpPr>
          <p:spPr bwMode="auto">
            <a:xfrm flipH="1">
              <a:off x="4919464" y="2062336"/>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20"/>
            <p:cNvCxnSpPr/>
            <p:nvPr/>
          </p:nvCxnSpPr>
          <p:spPr bwMode="auto">
            <a:xfrm flipH="1">
              <a:off x="5910064" y="4119736"/>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32"/>
            <p:cNvCxnSpPr>
              <a:stCxn id="50" idx="0"/>
            </p:cNvCxnSpPr>
            <p:nvPr/>
          </p:nvCxnSpPr>
          <p:spPr bwMode="auto">
            <a:xfrm>
              <a:off x="5452864" y="2443336"/>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hteck 42"/>
            <p:cNvSpPr/>
            <p:nvPr/>
          </p:nvSpPr>
          <p:spPr bwMode="auto">
            <a:xfrm>
              <a:off x="5224264" y="2214736"/>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4" name="Rechteck 43"/>
            <p:cNvSpPr/>
            <p:nvPr/>
          </p:nvSpPr>
          <p:spPr bwMode="auto">
            <a:xfrm>
              <a:off x="5148064" y="2138536"/>
              <a:ext cx="108012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45" name="Gruppieren 44"/>
            <p:cNvGrpSpPr/>
            <p:nvPr/>
          </p:nvGrpSpPr>
          <p:grpSpPr>
            <a:xfrm>
              <a:off x="5300464" y="2138536"/>
              <a:ext cx="762000" cy="1066800"/>
              <a:chOff x="457200" y="3200400"/>
              <a:chExt cx="762000" cy="1066800"/>
            </a:xfrm>
          </p:grpSpPr>
          <p:sp>
            <p:nvSpPr>
              <p:cNvPr id="46" name="Ellipse 45"/>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Rechteck 47"/>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0" name="Ellipse 49"/>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Ellipse 50"/>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grpSp>
        <p:nvGrpSpPr>
          <p:cNvPr id="56" name="Gruppieren 55"/>
          <p:cNvGrpSpPr/>
          <p:nvPr/>
        </p:nvGrpSpPr>
        <p:grpSpPr>
          <a:xfrm>
            <a:off x="4139952" y="1990328"/>
            <a:ext cx="1524000" cy="2590800"/>
            <a:chOff x="4919464" y="2062336"/>
            <a:chExt cx="1524000" cy="2590800"/>
          </a:xfrm>
        </p:grpSpPr>
        <p:grpSp>
          <p:nvGrpSpPr>
            <p:cNvPr id="57" name="Gruppieren 56"/>
            <p:cNvGrpSpPr/>
            <p:nvPr/>
          </p:nvGrpSpPr>
          <p:grpSpPr>
            <a:xfrm flipH="1">
              <a:off x="5300464" y="3738736"/>
              <a:ext cx="762000" cy="762000"/>
              <a:chOff x="6629400" y="3200400"/>
              <a:chExt cx="762000" cy="762000"/>
            </a:xfrm>
          </p:grpSpPr>
          <p:sp>
            <p:nvSpPr>
              <p:cNvPr id="73" name="Rechteck 7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Rechteck 7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Ellipse 7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
          <p:nvSpPr>
            <p:cNvPr id="58" name="Rechteck 57"/>
            <p:cNvSpPr/>
            <p:nvPr/>
          </p:nvSpPr>
          <p:spPr bwMode="auto">
            <a:xfrm flipH="1">
              <a:off x="5605264" y="3205336"/>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9" name="Ellipse 58"/>
            <p:cNvSpPr/>
            <p:nvPr/>
          </p:nvSpPr>
          <p:spPr bwMode="auto">
            <a:xfrm flipH="1">
              <a:off x="5605264" y="3281536"/>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18"/>
            <p:cNvCxnSpPr/>
            <p:nvPr/>
          </p:nvCxnSpPr>
          <p:spPr bwMode="auto">
            <a:xfrm>
              <a:off x="5910064" y="2062336"/>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19"/>
            <p:cNvCxnSpPr/>
            <p:nvPr/>
          </p:nvCxnSpPr>
          <p:spPr bwMode="auto">
            <a:xfrm flipH="1">
              <a:off x="4919464" y="2062336"/>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20"/>
            <p:cNvCxnSpPr/>
            <p:nvPr/>
          </p:nvCxnSpPr>
          <p:spPr bwMode="auto">
            <a:xfrm flipH="1">
              <a:off x="5910064" y="4119736"/>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32"/>
            <p:cNvCxnSpPr>
              <a:stCxn id="71" idx="0"/>
            </p:cNvCxnSpPr>
            <p:nvPr/>
          </p:nvCxnSpPr>
          <p:spPr bwMode="auto">
            <a:xfrm>
              <a:off x="5452864" y="2443336"/>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hteck 63"/>
            <p:cNvSpPr/>
            <p:nvPr/>
          </p:nvSpPr>
          <p:spPr bwMode="auto">
            <a:xfrm>
              <a:off x="5224264" y="2214736"/>
              <a:ext cx="914400" cy="8382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5" name="Rechteck 64"/>
            <p:cNvSpPr/>
            <p:nvPr/>
          </p:nvSpPr>
          <p:spPr bwMode="auto">
            <a:xfrm>
              <a:off x="5148064" y="2138536"/>
              <a:ext cx="108012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66" name="Gruppieren 65"/>
            <p:cNvGrpSpPr/>
            <p:nvPr/>
          </p:nvGrpSpPr>
          <p:grpSpPr>
            <a:xfrm>
              <a:off x="5300464" y="2138536"/>
              <a:ext cx="762000" cy="1066800"/>
              <a:chOff x="457200" y="3200400"/>
              <a:chExt cx="762000" cy="1066800"/>
            </a:xfrm>
          </p:grpSpPr>
          <p:sp>
            <p:nvSpPr>
              <p:cNvPr id="67" name="Ellipse 66"/>
              <p:cNvSpPr/>
              <p:nvPr/>
            </p:nvSpPr>
            <p:spPr bwMode="auto">
              <a:xfrm flipH="1">
                <a:off x="5334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8" name="Ellipse 67"/>
              <p:cNvSpPr/>
              <p:nvPr/>
            </p:nvSpPr>
            <p:spPr bwMode="auto">
              <a:xfrm flipH="1">
                <a:off x="990600" y="3810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9" name="Rechteck 68"/>
              <p:cNvSpPr/>
              <p:nvPr/>
            </p:nvSpPr>
            <p:spPr bwMode="auto">
              <a:xfrm flipH="1">
                <a:off x="457200" y="34290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0" name="Rechteck 69"/>
              <p:cNvSpPr/>
              <p:nvPr/>
            </p:nvSpPr>
            <p:spPr bwMode="auto">
              <a:xfrm flipH="1">
                <a:off x="762000" y="3200400"/>
                <a:ext cx="152400" cy="1066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Ellipse 70"/>
              <p:cNvSpPr/>
              <p:nvPr/>
            </p:nvSpPr>
            <p:spPr bwMode="auto">
              <a:xfrm flipH="1">
                <a:off x="5334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flipH="1">
                <a:off x="990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cxnSp>
        <p:nvCxnSpPr>
          <p:cNvPr id="77" name="Gerade Verbindung 21"/>
          <p:cNvCxnSpPr/>
          <p:nvPr/>
        </p:nvCxnSpPr>
        <p:spPr bwMode="auto">
          <a:xfrm flipH="1">
            <a:off x="1835696" y="1988840"/>
            <a:ext cx="705678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Abgerundetes Rechteck 77"/>
          <p:cNvSpPr/>
          <p:nvPr/>
        </p:nvSpPr>
        <p:spPr>
          <a:xfrm>
            <a:off x="8172400" y="1916832"/>
            <a:ext cx="576064" cy="26642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9" name="Gerader Verbinder 78"/>
          <p:cNvCxnSpPr/>
          <p:nvPr/>
        </p:nvCxnSpPr>
        <p:spPr>
          <a:xfrm>
            <a:off x="5652120" y="270892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6732240" y="2708920"/>
            <a:ext cx="7200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H="1">
            <a:off x="6804248" y="2708920"/>
            <a:ext cx="7200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flipH="1">
            <a:off x="6876256" y="2564904"/>
            <a:ext cx="7200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6948264" y="2564904"/>
            <a:ext cx="7200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a:off x="7020272" y="270892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a:off x="5652120" y="4077072"/>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a:off x="6732240" y="4077072"/>
            <a:ext cx="7200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flipH="1">
            <a:off x="6804248" y="4077072"/>
            <a:ext cx="7200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flipH="1">
            <a:off x="6876256" y="3933056"/>
            <a:ext cx="7200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6948264" y="3933056"/>
            <a:ext cx="7200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7020272" y="4077072"/>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feld 90"/>
          <p:cNvSpPr txBox="1"/>
          <p:nvPr/>
        </p:nvSpPr>
        <p:spPr>
          <a:xfrm>
            <a:off x="7772400" y="4572000"/>
            <a:ext cx="1009059" cy="276999"/>
          </a:xfrm>
          <a:prstGeom prst="rect">
            <a:avLst/>
          </a:prstGeom>
          <a:noFill/>
        </p:spPr>
        <p:txBody>
          <a:bodyPr wrap="none" rtlCol="0">
            <a:spAutoFit/>
          </a:bodyPr>
          <a:lstStyle/>
          <a:p>
            <a:r>
              <a:rPr lang="de-DE" dirty="0" err="1" smtClean="0"/>
              <a:t>Well</a:t>
            </a:r>
            <a:r>
              <a:rPr lang="de-DE" dirty="0" smtClean="0"/>
              <a:t> </a:t>
            </a:r>
            <a:r>
              <a:rPr lang="de-DE" dirty="0" err="1" smtClean="0"/>
              <a:t>tap</a:t>
            </a:r>
            <a:r>
              <a:rPr lang="de-DE" dirty="0" smtClean="0"/>
              <a:t> </a:t>
            </a:r>
            <a:r>
              <a:rPr lang="de-DE" dirty="0" err="1" smtClean="0"/>
              <a:t>cell</a:t>
            </a:r>
            <a:endParaRPr lang="de-DE" dirty="0"/>
          </a:p>
        </p:txBody>
      </p:sp>
    </p:spTree>
    <p:extLst>
      <p:ext uri="{BB962C8B-B14F-4D97-AF65-F5344CB8AC3E}">
        <p14:creationId xmlns:p14="http://schemas.microsoft.com/office/powerpoint/2010/main" val="1476547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planning and Power Analysis</a:t>
            </a:r>
            <a:endParaRPr lang="de-DE" dirty="0"/>
          </a:p>
        </p:txBody>
      </p:sp>
      <p:sp>
        <p:nvSpPr>
          <p:cNvPr id="3" name="Inhaltsplatzhalter 2"/>
          <p:cNvSpPr>
            <a:spLocks noGrp="1"/>
          </p:cNvSpPr>
          <p:nvPr>
            <p:ph idx="1"/>
          </p:nvPr>
        </p:nvSpPr>
        <p:spPr>
          <a:xfrm>
            <a:off x="457200" y="692150"/>
            <a:ext cx="8229600" cy="908050"/>
          </a:xfrm>
        </p:spPr>
        <p:txBody>
          <a:bodyPr/>
          <a:lstStyle/>
          <a:p>
            <a:r>
              <a:rPr lang="en-GB" dirty="0"/>
              <a:t>Power connections are important, if they are too thin the voltage drop across the circuit can be large. This can affect the performances. Functional power analysis can be done but the best solution is to make power connection as good as possible and in this way avoid problems.</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31</a:t>
            </a:fld>
            <a:endParaRPr lang="de-DE" altLang="de-DE"/>
          </a:p>
        </p:txBody>
      </p:sp>
      <p:sp>
        <p:nvSpPr>
          <p:cNvPr id="5" name="Rectangle 3"/>
          <p:cNvSpPr/>
          <p:nvPr/>
        </p:nvSpPr>
        <p:spPr>
          <a:xfrm>
            <a:off x="1705545" y="4411217"/>
            <a:ext cx="1440160" cy="1152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4"/>
          <p:cNvSpPr/>
          <p:nvPr/>
        </p:nvSpPr>
        <p:spPr>
          <a:xfrm>
            <a:off x="1561529" y="4483224"/>
            <a:ext cx="1728192" cy="536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5"/>
          <p:cNvSpPr/>
          <p:nvPr/>
        </p:nvSpPr>
        <p:spPr>
          <a:xfrm>
            <a:off x="1561529" y="4567212"/>
            <a:ext cx="1728192" cy="536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6"/>
          <p:cNvSpPr/>
          <p:nvPr/>
        </p:nvSpPr>
        <p:spPr>
          <a:xfrm>
            <a:off x="1561529" y="4702449"/>
            <a:ext cx="1728192" cy="536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7"/>
          <p:cNvSpPr/>
          <p:nvPr/>
        </p:nvSpPr>
        <p:spPr>
          <a:xfrm>
            <a:off x="1561529" y="4786437"/>
            <a:ext cx="1728192" cy="536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8"/>
          <p:cNvSpPr/>
          <p:nvPr/>
        </p:nvSpPr>
        <p:spPr>
          <a:xfrm>
            <a:off x="1561529" y="4921674"/>
            <a:ext cx="1728192" cy="536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9"/>
          <p:cNvSpPr/>
          <p:nvPr/>
        </p:nvSpPr>
        <p:spPr>
          <a:xfrm>
            <a:off x="1561529" y="5005662"/>
            <a:ext cx="1728192" cy="536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0"/>
          <p:cNvSpPr/>
          <p:nvPr/>
        </p:nvSpPr>
        <p:spPr>
          <a:xfrm>
            <a:off x="1561529" y="5140899"/>
            <a:ext cx="1728192" cy="536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1"/>
          <p:cNvSpPr/>
          <p:nvPr/>
        </p:nvSpPr>
        <p:spPr>
          <a:xfrm>
            <a:off x="1561529" y="5224887"/>
            <a:ext cx="1728192" cy="536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2"/>
          <p:cNvSpPr/>
          <p:nvPr/>
        </p:nvSpPr>
        <p:spPr>
          <a:xfrm>
            <a:off x="1561529" y="5360124"/>
            <a:ext cx="1728192" cy="536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3"/>
          <p:cNvSpPr/>
          <p:nvPr/>
        </p:nvSpPr>
        <p:spPr>
          <a:xfrm>
            <a:off x="1561529" y="5444112"/>
            <a:ext cx="1728192" cy="536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24"/>
          <p:cNvSpPr/>
          <p:nvPr/>
        </p:nvSpPr>
        <p:spPr>
          <a:xfrm rot="5400000">
            <a:off x="1235618" y="4953151"/>
            <a:ext cx="1440163" cy="682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25"/>
          <p:cNvSpPr/>
          <p:nvPr/>
        </p:nvSpPr>
        <p:spPr>
          <a:xfrm rot="5400000">
            <a:off x="1125783" y="4953151"/>
            <a:ext cx="1440163" cy="68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26"/>
          <p:cNvSpPr/>
          <p:nvPr/>
        </p:nvSpPr>
        <p:spPr>
          <a:xfrm rot="5400000">
            <a:off x="1462680" y="4953151"/>
            <a:ext cx="1440163" cy="682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27"/>
          <p:cNvSpPr/>
          <p:nvPr/>
        </p:nvSpPr>
        <p:spPr>
          <a:xfrm rot="5400000">
            <a:off x="1352845" y="4953151"/>
            <a:ext cx="1440163" cy="68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32"/>
          <p:cNvSpPr/>
          <p:nvPr/>
        </p:nvSpPr>
        <p:spPr>
          <a:xfrm rot="5400000">
            <a:off x="1676881" y="4953151"/>
            <a:ext cx="1440163" cy="682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33"/>
          <p:cNvSpPr/>
          <p:nvPr/>
        </p:nvSpPr>
        <p:spPr>
          <a:xfrm rot="5400000">
            <a:off x="1567046" y="4953151"/>
            <a:ext cx="1440163" cy="68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34"/>
          <p:cNvSpPr/>
          <p:nvPr/>
        </p:nvSpPr>
        <p:spPr>
          <a:xfrm rot="5400000">
            <a:off x="1891082" y="4953151"/>
            <a:ext cx="1440163" cy="682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35"/>
          <p:cNvSpPr/>
          <p:nvPr/>
        </p:nvSpPr>
        <p:spPr>
          <a:xfrm rot="5400000">
            <a:off x="1781247" y="4953151"/>
            <a:ext cx="1440163" cy="68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36"/>
          <p:cNvSpPr/>
          <p:nvPr/>
        </p:nvSpPr>
        <p:spPr>
          <a:xfrm rot="5400000">
            <a:off x="2105283" y="4953151"/>
            <a:ext cx="1440163" cy="682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37"/>
          <p:cNvSpPr/>
          <p:nvPr/>
        </p:nvSpPr>
        <p:spPr>
          <a:xfrm rot="5400000">
            <a:off x="1995448" y="4953151"/>
            <a:ext cx="1440163" cy="68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38"/>
          <p:cNvSpPr/>
          <p:nvPr/>
        </p:nvSpPr>
        <p:spPr>
          <a:xfrm rot="5400000">
            <a:off x="2319485" y="4953151"/>
            <a:ext cx="1440162" cy="682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39"/>
          <p:cNvSpPr/>
          <p:nvPr/>
        </p:nvSpPr>
        <p:spPr>
          <a:xfrm rot="5400000">
            <a:off x="2209649" y="4953151"/>
            <a:ext cx="1440163" cy="68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888" y="4488001"/>
            <a:ext cx="3233863" cy="1032432"/>
          </a:xfrm>
          <a:prstGeom prst="rect">
            <a:avLst/>
          </a:prstGeom>
        </p:spPr>
      </p:pic>
      <p:sp>
        <p:nvSpPr>
          <p:cNvPr id="29" name="TextBox 42"/>
          <p:cNvSpPr txBox="1"/>
          <p:nvPr/>
        </p:nvSpPr>
        <p:spPr>
          <a:xfrm>
            <a:off x="4572000" y="5562600"/>
            <a:ext cx="1915909" cy="369332"/>
          </a:xfrm>
          <a:prstGeom prst="rect">
            <a:avLst/>
          </a:prstGeom>
          <a:noFill/>
        </p:spPr>
        <p:txBody>
          <a:bodyPr wrap="none" rtlCol="0">
            <a:spAutoFit/>
          </a:bodyPr>
          <a:lstStyle/>
          <a:p>
            <a:r>
              <a:rPr lang="en-GB" dirty="0"/>
              <a:t>IR Drop example</a:t>
            </a:r>
          </a:p>
        </p:txBody>
      </p:sp>
    </p:spTree>
    <p:extLst>
      <p:ext uri="{BB962C8B-B14F-4D97-AF65-F5344CB8AC3E}">
        <p14:creationId xmlns:p14="http://schemas.microsoft.com/office/powerpoint/2010/main" val="3747827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planning</a:t>
            </a:r>
            <a:endParaRPr lang="de-DE" dirty="0"/>
          </a:p>
        </p:txBody>
      </p:sp>
      <p:sp>
        <p:nvSpPr>
          <p:cNvPr id="3" name="Inhaltsplatzhalter 2"/>
          <p:cNvSpPr>
            <a:spLocks noGrp="1"/>
          </p:cNvSpPr>
          <p:nvPr>
            <p:ph idx="1"/>
          </p:nvPr>
        </p:nvSpPr>
        <p:spPr>
          <a:xfrm>
            <a:off x="457200" y="692150"/>
            <a:ext cx="8229600" cy="603250"/>
          </a:xfrm>
        </p:spPr>
        <p:txBody>
          <a:bodyPr/>
          <a:lstStyle/>
          <a:p>
            <a:r>
              <a:rPr lang="en-GB" dirty="0"/>
              <a:t>Power connections are made using command </a:t>
            </a:r>
            <a:r>
              <a:rPr lang="en-GB" dirty="0" err="1"/>
              <a:t>addStripe</a:t>
            </a:r>
            <a:r>
              <a:rPr lang="en-GB" dirty="0"/>
              <a:t> to add power stripes on high metal layers</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32</a:t>
            </a:fld>
            <a:endParaRPr lang="de-DE" altLang="de-DE"/>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347" y="1700808"/>
            <a:ext cx="2913509" cy="2916812"/>
          </a:xfrm>
          <a:prstGeom prst="rect">
            <a:avLst/>
          </a:prstGeom>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470" y="3681436"/>
            <a:ext cx="2555562" cy="2546880"/>
          </a:xfrm>
          <a:prstGeom prst="rect">
            <a:avLst/>
          </a:prstGeom>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988840"/>
            <a:ext cx="3744665" cy="3824908"/>
          </a:xfrm>
          <a:prstGeom prst="rect">
            <a:avLst/>
          </a:prstGeom>
        </p:spPr>
      </p:pic>
      <p:sp>
        <p:nvSpPr>
          <p:cNvPr id="8" name="Curved Left Arrow 6"/>
          <p:cNvSpPr/>
          <p:nvPr/>
        </p:nvSpPr>
        <p:spPr>
          <a:xfrm>
            <a:off x="3269807" y="2875978"/>
            <a:ext cx="413685"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7"/>
          <p:cNvSpPr/>
          <p:nvPr/>
        </p:nvSpPr>
        <p:spPr>
          <a:xfrm>
            <a:off x="3919711" y="4001472"/>
            <a:ext cx="360040" cy="3433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8"/>
          <p:cNvCxnSpPr/>
          <p:nvPr/>
        </p:nvCxnSpPr>
        <p:spPr>
          <a:xfrm flipV="1">
            <a:off x="4279751" y="3789040"/>
            <a:ext cx="1084337" cy="42845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1" name="TextBox 11"/>
          <p:cNvSpPr txBox="1"/>
          <p:nvPr/>
        </p:nvSpPr>
        <p:spPr>
          <a:xfrm rot="16200000">
            <a:off x="6193164" y="3540710"/>
            <a:ext cx="853084" cy="369332"/>
          </a:xfrm>
          <a:prstGeom prst="rect">
            <a:avLst/>
          </a:prstGeom>
          <a:noFill/>
        </p:spPr>
        <p:txBody>
          <a:bodyPr wrap="square" rtlCol="0">
            <a:spAutoFit/>
          </a:bodyPr>
          <a:lstStyle/>
          <a:p>
            <a:r>
              <a:rPr lang="fr-FR" b="1" dirty="0">
                <a:solidFill>
                  <a:schemeClr val="bg1"/>
                </a:solidFill>
              </a:rPr>
              <a:t>VDD</a:t>
            </a:r>
            <a:endParaRPr lang="en-GB" b="1" dirty="0">
              <a:solidFill>
                <a:schemeClr val="bg1"/>
              </a:solidFill>
            </a:endParaRPr>
          </a:p>
        </p:txBody>
      </p:sp>
      <p:sp>
        <p:nvSpPr>
          <p:cNvPr id="12" name="TextBox 12"/>
          <p:cNvSpPr txBox="1"/>
          <p:nvPr/>
        </p:nvSpPr>
        <p:spPr>
          <a:xfrm rot="16200000">
            <a:off x="7126518" y="3561918"/>
            <a:ext cx="853084" cy="369332"/>
          </a:xfrm>
          <a:prstGeom prst="rect">
            <a:avLst/>
          </a:prstGeom>
          <a:noFill/>
        </p:spPr>
        <p:txBody>
          <a:bodyPr wrap="square" rtlCol="0">
            <a:spAutoFit/>
          </a:bodyPr>
          <a:lstStyle/>
          <a:p>
            <a:r>
              <a:rPr lang="fr-FR" b="1" dirty="0">
                <a:solidFill>
                  <a:schemeClr val="bg1"/>
                </a:solidFill>
              </a:rPr>
              <a:t>GND</a:t>
            </a:r>
            <a:endParaRPr lang="en-GB" b="1" dirty="0">
              <a:solidFill>
                <a:schemeClr val="bg1"/>
              </a:solidFill>
            </a:endParaRPr>
          </a:p>
        </p:txBody>
      </p:sp>
      <p:sp>
        <p:nvSpPr>
          <p:cNvPr id="13" name="TextBox 13"/>
          <p:cNvSpPr txBox="1"/>
          <p:nvPr/>
        </p:nvSpPr>
        <p:spPr>
          <a:xfrm>
            <a:off x="5697373" y="4085799"/>
            <a:ext cx="853084" cy="369332"/>
          </a:xfrm>
          <a:prstGeom prst="rect">
            <a:avLst/>
          </a:prstGeom>
          <a:noFill/>
        </p:spPr>
        <p:txBody>
          <a:bodyPr wrap="square" rtlCol="0">
            <a:spAutoFit/>
          </a:bodyPr>
          <a:lstStyle/>
          <a:p>
            <a:r>
              <a:rPr lang="fr-FR" b="1" dirty="0">
                <a:solidFill>
                  <a:schemeClr val="bg1"/>
                </a:solidFill>
              </a:rPr>
              <a:t>VDD</a:t>
            </a:r>
            <a:endParaRPr lang="en-GB" b="1" dirty="0">
              <a:solidFill>
                <a:schemeClr val="bg1"/>
              </a:solidFill>
            </a:endParaRPr>
          </a:p>
        </p:txBody>
      </p:sp>
      <p:sp>
        <p:nvSpPr>
          <p:cNvPr id="14" name="TextBox 14"/>
          <p:cNvSpPr txBox="1"/>
          <p:nvPr/>
        </p:nvSpPr>
        <p:spPr>
          <a:xfrm>
            <a:off x="7679480" y="3159214"/>
            <a:ext cx="853084" cy="369332"/>
          </a:xfrm>
          <a:prstGeom prst="rect">
            <a:avLst/>
          </a:prstGeom>
          <a:noFill/>
        </p:spPr>
        <p:txBody>
          <a:bodyPr wrap="square" rtlCol="0">
            <a:spAutoFit/>
          </a:bodyPr>
          <a:lstStyle/>
          <a:p>
            <a:r>
              <a:rPr lang="fr-FR" b="1" dirty="0">
                <a:solidFill>
                  <a:schemeClr val="bg1"/>
                </a:solidFill>
              </a:rPr>
              <a:t>GND</a:t>
            </a:r>
            <a:endParaRPr lang="en-GB" b="1" dirty="0">
              <a:solidFill>
                <a:schemeClr val="bg1"/>
              </a:solidFill>
            </a:endParaRPr>
          </a:p>
        </p:txBody>
      </p:sp>
      <p:sp>
        <p:nvSpPr>
          <p:cNvPr id="15" name="Oval 15"/>
          <p:cNvSpPr/>
          <p:nvPr/>
        </p:nvSpPr>
        <p:spPr>
          <a:xfrm>
            <a:off x="7362019" y="3172225"/>
            <a:ext cx="360040" cy="3433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planning</a:t>
            </a:r>
            <a:endParaRPr lang="de-DE" dirty="0"/>
          </a:p>
        </p:txBody>
      </p:sp>
      <p:sp>
        <p:nvSpPr>
          <p:cNvPr id="3" name="Inhaltsplatzhalter 2"/>
          <p:cNvSpPr>
            <a:spLocks noGrp="1"/>
          </p:cNvSpPr>
          <p:nvPr>
            <p:ph idx="1"/>
          </p:nvPr>
        </p:nvSpPr>
        <p:spPr>
          <a:xfrm>
            <a:off x="457200" y="692150"/>
            <a:ext cx="8229600" cy="755650"/>
          </a:xfrm>
        </p:spPr>
        <p:txBody>
          <a:bodyPr/>
          <a:lstStyle/>
          <a:p>
            <a:r>
              <a:rPr lang="en-GB" dirty="0"/>
              <a:t>T</a:t>
            </a:r>
            <a:r>
              <a:rPr lang="en-GB" dirty="0" smtClean="0"/>
              <a:t>he </a:t>
            </a:r>
            <a:r>
              <a:rPr lang="en-GB" dirty="0"/>
              <a:t>cross </a:t>
            </a:r>
            <a:r>
              <a:rPr lang="en-GB" dirty="0" smtClean="0"/>
              <a:t>section through metal layers</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33</a:t>
            </a:fld>
            <a:endParaRPr lang="de-DE" altLang="de-DE"/>
          </a:p>
        </p:txBody>
      </p:sp>
      <p:sp>
        <p:nvSpPr>
          <p:cNvPr id="5" name="Rechteck 4"/>
          <p:cNvSpPr/>
          <p:nvPr/>
        </p:nvSpPr>
        <p:spPr>
          <a:xfrm>
            <a:off x="1691680" y="2420888"/>
            <a:ext cx="3600400" cy="2880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8</a:t>
            </a:r>
            <a:endParaRPr lang="de-DE" dirty="0">
              <a:solidFill>
                <a:schemeClr val="tx1"/>
              </a:solidFill>
            </a:endParaRPr>
          </a:p>
        </p:txBody>
      </p:sp>
      <p:sp>
        <p:nvSpPr>
          <p:cNvPr id="6" name="Rechteck 5"/>
          <p:cNvSpPr/>
          <p:nvPr/>
        </p:nvSpPr>
        <p:spPr>
          <a:xfrm>
            <a:off x="3059832" y="2924944"/>
            <a:ext cx="720080" cy="21602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7</a:t>
            </a:r>
            <a:endParaRPr lang="de-DE" dirty="0">
              <a:solidFill>
                <a:schemeClr val="tx1"/>
              </a:solidFill>
            </a:endParaRPr>
          </a:p>
        </p:txBody>
      </p:sp>
      <p:cxnSp>
        <p:nvCxnSpPr>
          <p:cNvPr id="7" name="Gerader Verbinder 6"/>
          <p:cNvCxnSpPr/>
          <p:nvPr/>
        </p:nvCxnSpPr>
        <p:spPr>
          <a:xfrm>
            <a:off x="971600" y="5445224"/>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2987824" y="5157192"/>
            <a:ext cx="864096"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1</a:t>
            </a:r>
            <a:endParaRPr lang="de-DE" dirty="0">
              <a:solidFill>
                <a:schemeClr val="tx1"/>
              </a:solidFill>
            </a:endParaRPr>
          </a:p>
        </p:txBody>
      </p:sp>
      <p:sp>
        <p:nvSpPr>
          <p:cNvPr id="9" name="Rechteck 8"/>
          <p:cNvSpPr/>
          <p:nvPr/>
        </p:nvSpPr>
        <p:spPr>
          <a:xfrm>
            <a:off x="2987824" y="4797152"/>
            <a:ext cx="864096"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2</a:t>
            </a:r>
            <a:endParaRPr lang="de-DE" dirty="0">
              <a:solidFill>
                <a:schemeClr val="tx1"/>
              </a:solidFill>
            </a:endParaRPr>
          </a:p>
        </p:txBody>
      </p:sp>
      <p:sp>
        <p:nvSpPr>
          <p:cNvPr id="10" name="Abgerundetes Rechteck 9"/>
          <p:cNvSpPr/>
          <p:nvPr/>
        </p:nvSpPr>
        <p:spPr>
          <a:xfrm>
            <a:off x="2987824" y="4725144"/>
            <a:ext cx="864096" cy="108012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Textfeld 10"/>
          <p:cNvSpPr txBox="1"/>
          <p:nvPr/>
        </p:nvSpPr>
        <p:spPr>
          <a:xfrm>
            <a:off x="3851920" y="5445224"/>
            <a:ext cx="1531188" cy="369332"/>
          </a:xfrm>
          <a:prstGeom prst="rect">
            <a:avLst/>
          </a:prstGeom>
          <a:noFill/>
        </p:spPr>
        <p:txBody>
          <a:bodyPr wrap="none" rtlCol="0">
            <a:spAutoFit/>
          </a:bodyPr>
          <a:lstStyle/>
          <a:p>
            <a:r>
              <a:rPr lang="de-DE" dirty="0" smtClean="0"/>
              <a:t>Standard </a:t>
            </a:r>
            <a:r>
              <a:rPr lang="de-DE" dirty="0" err="1" smtClean="0"/>
              <a:t>cell</a:t>
            </a:r>
            <a:endParaRPr lang="de-DE" dirty="0"/>
          </a:p>
        </p:txBody>
      </p:sp>
      <p:sp>
        <p:nvSpPr>
          <p:cNvPr id="12" name="Textfeld 11"/>
          <p:cNvSpPr txBox="1"/>
          <p:nvPr/>
        </p:nvSpPr>
        <p:spPr>
          <a:xfrm>
            <a:off x="5486400" y="2667000"/>
            <a:ext cx="1287532" cy="369332"/>
          </a:xfrm>
          <a:prstGeom prst="rect">
            <a:avLst/>
          </a:prstGeom>
          <a:noFill/>
        </p:spPr>
        <p:txBody>
          <a:bodyPr wrap="none" rtlCol="0">
            <a:spAutoFit/>
          </a:bodyPr>
          <a:lstStyle/>
          <a:p>
            <a:r>
              <a:rPr lang="de-DE" dirty="0" smtClean="0"/>
              <a:t>Power </a:t>
            </a:r>
            <a:r>
              <a:rPr lang="de-DE" dirty="0" err="1" smtClean="0"/>
              <a:t>grid</a:t>
            </a:r>
            <a:endParaRPr lang="de-DE" dirty="0"/>
          </a:p>
        </p:txBody>
      </p:sp>
      <p:sp>
        <p:nvSpPr>
          <p:cNvPr id="13" name="Rechteck 12"/>
          <p:cNvSpPr/>
          <p:nvPr/>
        </p:nvSpPr>
        <p:spPr>
          <a:xfrm>
            <a:off x="1691680" y="3356992"/>
            <a:ext cx="720080"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6</a:t>
            </a:r>
            <a:endParaRPr lang="de-DE" dirty="0">
              <a:solidFill>
                <a:schemeClr val="tx1"/>
              </a:solidFill>
            </a:endParaRPr>
          </a:p>
        </p:txBody>
      </p:sp>
      <p:sp>
        <p:nvSpPr>
          <p:cNvPr id="14" name="Rechteck 13"/>
          <p:cNvSpPr/>
          <p:nvPr/>
        </p:nvSpPr>
        <p:spPr>
          <a:xfrm>
            <a:off x="1691680" y="3717032"/>
            <a:ext cx="720080"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5</a:t>
            </a:r>
            <a:endParaRPr lang="de-DE" dirty="0">
              <a:solidFill>
                <a:schemeClr val="tx1"/>
              </a:solidFill>
            </a:endParaRPr>
          </a:p>
        </p:txBody>
      </p:sp>
      <p:sp>
        <p:nvSpPr>
          <p:cNvPr id="15" name="Rechteck 14"/>
          <p:cNvSpPr/>
          <p:nvPr/>
        </p:nvSpPr>
        <p:spPr>
          <a:xfrm>
            <a:off x="1691680" y="4077072"/>
            <a:ext cx="720080"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4</a:t>
            </a:r>
            <a:endParaRPr lang="de-DE" dirty="0">
              <a:solidFill>
                <a:schemeClr val="tx1"/>
              </a:solidFill>
            </a:endParaRPr>
          </a:p>
        </p:txBody>
      </p:sp>
      <p:sp>
        <p:nvSpPr>
          <p:cNvPr id="16" name="Rechteck 15"/>
          <p:cNvSpPr/>
          <p:nvPr/>
        </p:nvSpPr>
        <p:spPr>
          <a:xfrm>
            <a:off x="1691680" y="4437112"/>
            <a:ext cx="720080"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3</a:t>
            </a:r>
            <a:endParaRPr lang="de-DE" dirty="0">
              <a:solidFill>
                <a:schemeClr val="tx1"/>
              </a:solidFill>
            </a:endParaRPr>
          </a:p>
        </p:txBody>
      </p:sp>
      <p:sp>
        <p:nvSpPr>
          <p:cNvPr id="17" name="Textfeld 16"/>
          <p:cNvSpPr txBox="1"/>
          <p:nvPr/>
        </p:nvSpPr>
        <p:spPr>
          <a:xfrm>
            <a:off x="5410200" y="3733800"/>
            <a:ext cx="1659429" cy="369332"/>
          </a:xfrm>
          <a:prstGeom prst="rect">
            <a:avLst/>
          </a:prstGeom>
          <a:noFill/>
        </p:spPr>
        <p:txBody>
          <a:bodyPr wrap="none" rtlCol="0">
            <a:spAutoFit/>
          </a:bodyPr>
          <a:lstStyle/>
          <a:p>
            <a:r>
              <a:rPr lang="de-DE" dirty="0" smtClean="0"/>
              <a:t>Routing </a:t>
            </a:r>
            <a:r>
              <a:rPr lang="de-DE" dirty="0" err="1" smtClean="0"/>
              <a:t>layers</a:t>
            </a:r>
            <a:endParaRPr lang="de-DE" dirty="0"/>
          </a:p>
        </p:txBody>
      </p:sp>
      <p:sp>
        <p:nvSpPr>
          <p:cNvPr id="18" name="Textfeld 17"/>
          <p:cNvSpPr txBox="1"/>
          <p:nvPr/>
        </p:nvSpPr>
        <p:spPr>
          <a:xfrm>
            <a:off x="5410200" y="4724400"/>
            <a:ext cx="1595309" cy="369332"/>
          </a:xfrm>
          <a:prstGeom prst="rect">
            <a:avLst/>
          </a:prstGeom>
          <a:noFill/>
        </p:spPr>
        <p:txBody>
          <a:bodyPr wrap="none" rtlCol="0">
            <a:spAutoFit/>
          </a:bodyPr>
          <a:lstStyle/>
          <a:p>
            <a:r>
              <a:rPr lang="de-DE" dirty="0" err="1" smtClean="0"/>
              <a:t>Bottom</a:t>
            </a:r>
            <a:r>
              <a:rPr lang="de-DE" dirty="0" smtClean="0"/>
              <a:t> </a:t>
            </a:r>
            <a:r>
              <a:rPr lang="de-DE" dirty="0" err="1" smtClean="0"/>
              <a:t>layers</a:t>
            </a:r>
            <a:endParaRPr lang="de-DE" dirty="0"/>
          </a:p>
        </p:txBody>
      </p:sp>
      <p:sp>
        <p:nvSpPr>
          <p:cNvPr id="20" name="Geschweifte Klammer rechts 19"/>
          <p:cNvSpPr/>
          <p:nvPr/>
        </p:nvSpPr>
        <p:spPr bwMode="auto">
          <a:xfrm>
            <a:off x="5334000" y="2438400"/>
            <a:ext cx="228600" cy="6858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Geschweifte Klammer rechts 20"/>
          <p:cNvSpPr/>
          <p:nvPr/>
        </p:nvSpPr>
        <p:spPr bwMode="auto">
          <a:xfrm>
            <a:off x="5334000" y="3124200"/>
            <a:ext cx="228600" cy="14478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 name="Geschweifte Klammer rechts 21"/>
          <p:cNvSpPr/>
          <p:nvPr/>
        </p:nvSpPr>
        <p:spPr bwMode="auto">
          <a:xfrm>
            <a:off x="5334000" y="4572000"/>
            <a:ext cx="228600" cy="6858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193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planning</a:t>
            </a:r>
            <a:endParaRPr lang="de-DE" dirty="0"/>
          </a:p>
        </p:txBody>
      </p:sp>
      <p:sp>
        <p:nvSpPr>
          <p:cNvPr id="3" name="Inhaltsplatzhalter 2"/>
          <p:cNvSpPr>
            <a:spLocks noGrp="1"/>
          </p:cNvSpPr>
          <p:nvPr>
            <p:ph idx="1"/>
          </p:nvPr>
        </p:nvSpPr>
        <p:spPr/>
        <p:txBody>
          <a:bodyPr/>
          <a:lstStyle/>
          <a:p>
            <a:r>
              <a:rPr lang="en-GB" dirty="0"/>
              <a:t>Use the command </a:t>
            </a:r>
            <a:r>
              <a:rPr lang="en-GB" dirty="0" err="1"/>
              <a:t>editPowerVia</a:t>
            </a:r>
            <a:r>
              <a:rPr lang="en-GB" dirty="0"/>
              <a:t> to add VIA down to the power pins of the standard rows and macros. Consult the technology files (like </a:t>
            </a:r>
            <a:r>
              <a:rPr lang="en-GB" dirty="0" err="1"/>
              <a:t>lef</a:t>
            </a:r>
            <a:r>
              <a:rPr lang="en-GB" dirty="0"/>
              <a:t>) to find out on which layer the power pins are available</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34</a:t>
            </a:fld>
            <a:endParaRPr lang="de-DE" altLang="de-DE"/>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90" y="2564904"/>
            <a:ext cx="5616173" cy="3740990"/>
          </a:xfrm>
          <a:prstGeom prst="rect">
            <a:avLst/>
          </a:prstGeom>
        </p:spPr>
      </p:pic>
      <p:sp>
        <p:nvSpPr>
          <p:cNvPr id="6" name="TextBox 3"/>
          <p:cNvSpPr txBox="1"/>
          <p:nvPr/>
        </p:nvSpPr>
        <p:spPr>
          <a:xfrm>
            <a:off x="6102912" y="2636912"/>
            <a:ext cx="2850120" cy="2292935"/>
          </a:xfrm>
          <a:prstGeom prst="rect">
            <a:avLst/>
          </a:prstGeom>
          <a:noFill/>
          <a:ln>
            <a:solidFill>
              <a:schemeClr val="accent5"/>
            </a:solidFill>
          </a:ln>
        </p:spPr>
        <p:txBody>
          <a:bodyPr wrap="square" rtlCol="0">
            <a:spAutoFit/>
          </a:bodyPr>
          <a:lstStyle/>
          <a:p>
            <a:r>
              <a:rPr lang="en-GB" sz="1100" dirty="0"/>
              <a:t>PIN GND</a:t>
            </a:r>
          </a:p>
          <a:p>
            <a:r>
              <a:rPr lang="en-GB" sz="1100" dirty="0"/>
              <a:t>  DIRECTION INOUT ;</a:t>
            </a:r>
          </a:p>
          <a:p>
            <a:r>
              <a:rPr lang="en-GB" sz="1100" dirty="0"/>
              <a:t>  USE GROUND ;</a:t>
            </a:r>
          </a:p>
          <a:p>
            <a:r>
              <a:rPr lang="en-GB" sz="1100" dirty="0"/>
              <a:t>  SHAPE RING ;</a:t>
            </a:r>
          </a:p>
          <a:p>
            <a:r>
              <a:rPr lang="en-GB" sz="1100" dirty="0"/>
              <a:t> PORT</a:t>
            </a:r>
          </a:p>
          <a:p>
            <a:r>
              <a:rPr lang="en-GB" sz="1100" dirty="0"/>
              <a:t>  LAYER ME3 ;</a:t>
            </a:r>
          </a:p>
          <a:p>
            <a:r>
              <a:rPr lang="en-GB" sz="1100" dirty="0"/>
              <a:t>  RECT 0.000 101.520 321.350 103.520 ;</a:t>
            </a:r>
          </a:p>
          <a:p>
            <a:r>
              <a:rPr lang="en-GB" sz="1100" dirty="0"/>
              <a:t>  RECT 0.000 1.000 321.350 3.000 ;</a:t>
            </a:r>
          </a:p>
          <a:p>
            <a:r>
              <a:rPr lang="en-GB" sz="1100" dirty="0"/>
              <a:t>  RECT 319.350 1.000 321.350 103.520 ;</a:t>
            </a:r>
          </a:p>
          <a:p>
            <a:r>
              <a:rPr lang="en-GB" sz="1100" dirty="0"/>
              <a:t>  RECT 0.000 1.000 2.000 103.520 ;</a:t>
            </a:r>
          </a:p>
          <a:p>
            <a:r>
              <a:rPr lang="en-GB" sz="1100" dirty="0"/>
              <a:t> END</a:t>
            </a:r>
          </a:p>
          <a:p>
            <a:r>
              <a:rPr lang="en-GB" sz="1100" dirty="0"/>
              <a:t>END GND</a:t>
            </a:r>
          </a:p>
          <a:p>
            <a:endParaRPr lang="en-GB" sz="1100" dirty="0"/>
          </a:p>
        </p:txBody>
      </p:sp>
      <p:sp>
        <p:nvSpPr>
          <p:cNvPr id="7" name="TextBox 4"/>
          <p:cNvSpPr txBox="1"/>
          <p:nvPr/>
        </p:nvSpPr>
        <p:spPr>
          <a:xfrm>
            <a:off x="6876256" y="4906203"/>
            <a:ext cx="1728192" cy="369332"/>
          </a:xfrm>
          <a:prstGeom prst="rect">
            <a:avLst/>
          </a:prstGeom>
          <a:noFill/>
        </p:spPr>
        <p:txBody>
          <a:bodyPr wrap="square" rtlCol="0">
            <a:spAutoFit/>
          </a:bodyPr>
          <a:lstStyle/>
          <a:p>
            <a:r>
              <a:rPr lang="fr-FR" dirty="0"/>
              <a:t>SRAM LEF</a:t>
            </a:r>
            <a:endParaRPr lang="en-GB" dirty="0"/>
          </a:p>
        </p:txBody>
      </p:sp>
      <p:cxnSp>
        <p:nvCxnSpPr>
          <p:cNvPr id="8" name="Straight Arrow Connector 7"/>
          <p:cNvCxnSpPr/>
          <p:nvPr/>
        </p:nvCxnSpPr>
        <p:spPr>
          <a:xfrm flipH="1">
            <a:off x="5076056" y="3573016"/>
            <a:ext cx="1152128" cy="72008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9" name="Rectangle 8"/>
          <p:cNvSpPr/>
          <p:nvPr/>
        </p:nvSpPr>
        <p:spPr>
          <a:xfrm>
            <a:off x="827584" y="4077072"/>
            <a:ext cx="57606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23909" y="3356992"/>
            <a:ext cx="57606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3909" y="2596716"/>
            <a:ext cx="57606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123728" y="2996952"/>
            <a:ext cx="57606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4333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Power planning</a:t>
            </a:r>
            <a:endParaRPr lang="de-DE" dirty="0"/>
          </a:p>
        </p:txBody>
      </p:sp>
      <p:sp>
        <p:nvSpPr>
          <p:cNvPr id="3" name="Inhaltsplatzhalter 2"/>
          <p:cNvSpPr>
            <a:spLocks noGrp="1"/>
          </p:cNvSpPr>
          <p:nvPr>
            <p:ph idx="1"/>
          </p:nvPr>
        </p:nvSpPr>
        <p:spPr/>
        <p:txBody>
          <a:bodyPr/>
          <a:lstStyle/>
          <a:p>
            <a:r>
              <a:rPr lang="en-GB" dirty="0"/>
              <a:t>The cross section through metal layers</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35</a:t>
            </a:fld>
            <a:endParaRPr lang="de-DE" altLang="de-DE"/>
          </a:p>
        </p:txBody>
      </p:sp>
      <p:sp>
        <p:nvSpPr>
          <p:cNvPr id="28" name="Rechteck 27"/>
          <p:cNvSpPr/>
          <p:nvPr/>
        </p:nvSpPr>
        <p:spPr>
          <a:xfrm>
            <a:off x="1691680" y="2420888"/>
            <a:ext cx="3600400" cy="2880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8</a:t>
            </a:r>
            <a:endParaRPr lang="de-DE" dirty="0">
              <a:solidFill>
                <a:schemeClr val="tx1"/>
              </a:solidFill>
            </a:endParaRPr>
          </a:p>
        </p:txBody>
      </p:sp>
      <p:sp>
        <p:nvSpPr>
          <p:cNvPr id="29" name="Rechteck 28"/>
          <p:cNvSpPr/>
          <p:nvPr/>
        </p:nvSpPr>
        <p:spPr>
          <a:xfrm>
            <a:off x="3059832" y="2924944"/>
            <a:ext cx="720080" cy="21602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7</a:t>
            </a:r>
            <a:endParaRPr lang="de-DE" dirty="0">
              <a:solidFill>
                <a:schemeClr val="tx1"/>
              </a:solidFill>
            </a:endParaRPr>
          </a:p>
        </p:txBody>
      </p:sp>
      <p:cxnSp>
        <p:nvCxnSpPr>
          <p:cNvPr id="30" name="Gerader Verbinder 29"/>
          <p:cNvCxnSpPr/>
          <p:nvPr/>
        </p:nvCxnSpPr>
        <p:spPr>
          <a:xfrm>
            <a:off x="971600" y="5445224"/>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2987824" y="5157192"/>
            <a:ext cx="864096"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1</a:t>
            </a:r>
            <a:endParaRPr lang="de-DE" dirty="0">
              <a:solidFill>
                <a:schemeClr val="tx1"/>
              </a:solidFill>
            </a:endParaRPr>
          </a:p>
        </p:txBody>
      </p:sp>
      <p:sp>
        <p:nvSpPr>
          <p:cNvPr id="32" name="Rechteck 31"/>
          <p:cNvSpPr/>
          <p:nvPr/>
        </p:nvSpPr>
        <p:spPr>
          <a:xfrm>
            <a:off x="2987824" y="4797152"/>
            <a:ext cx="864096"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2</a:t>
            </a:r>
            <a:endParaRPr lang="de-DE" dirty="0">
              <a:solidFill>
                <a:schemeClr val="tx1"/>
              </a:solidFill>
            </a:endParaRPr>
          </a:p>
        </p:txBody>
      </p:sp>
      <p:sp>
        <p:nvSpPr>
          <p:cNvPr id="33" name="Abgerundetes Rechteck 32"/>
          <p:cNvSpPr/>
          <p:nvPr/>
        </p:nvSpPr>
        <p:spPr>
          <a:xfrm>
            <a:off x="2987824" y="4725144"/>
            <a:ext cx="864096" cy="108012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4" name="Textfeld 33"/>
          <p:cNvSpPr txBox="1"/>
          <p:nvPr/>
        </p:nvSpPr>
        <p:spPr>
          <a:xfrm>
            <a:off x="3851920" y="5445224"/>
            <a:ext cx="1531188" cy="369332"/>
          </a:xfrm>
          <a:prstGeom prst="rect">
            <a:avLst/>
          </a:prstGeom>
          <a:noFill/>
        </p:spPr>
        <p:txBody>
          <a:bodyPr wrap="none" rtlCol="0">
            <a:spAutoFit/>
          </a:bodyPr>
          <a:lstStyle/>
          <a:p>
            <a:r>
              <a:rPr lang="de-DE" dirty="0" smtClean="0"/>
              <a:t>Standard </a:t>
            </a:r>
            <a:r>
              <a:rPr lang="de-DE" dirty="0" err="1" smtClean="0"/>
              <a:t>cell</a:t>
            </a:r>
            <a:endParaRPr lang="de-DE" dirty="0"/>
          </a:p>
        </p:txBody>
      </p:sp>
      <p:sp>
        <p:nvSpPr>
          <p:cNvPr id="35" name="Textfeld 34"/>
          <p:cNvSpPr txBox="1"/>
          <p:nvPr/>
        </p:nvSpPr>
        <p:spPr>
          <a:xfrm>
            <a:off x="5486400" y="2667000"/>
            <a:ext cx="1287532" cy="369332"/>
          </a:xfrm>
          <a:prstGeom prst="rect">
            <a:avLst/>
          </a:prstGeom>
          <a:noFill/>
        </p:spPr>
        <p:txBody>
          <a:bodyPr wrap="none" rtlCol="0">
            <a:spAutoFit/>
          </a:bodyPr>
          <a:lstStyle/>
          <a:p>
            <a:r>
              <a:rPr lang="de-DE" dirty="0" smtClean="0"/>
              <a:t>Power </a:t>
            </a:r>
            <a:r>
              <a:rPr lang="de-DE" dirty="0" err="1" smtClean="0"/>
              <a:t>grid</a:t>
            </a:r>
            <a:endParaRPr lang="de-DE" dirty="0"/>
          </a:p>
        </p:txBody>
      </p:sp>
      <p:sp>
        <p:nvSpPr>
          <p:cNvPr id="36" name="Rechteck 35"/>
          <p:cNvSpPr/>
          <p:nvPr/>
        </p:nvSpPr>
        <p:spPr>
          <a:xfrm>
            <a:off x="1691680" y="3356992"/>
            <a:ext cx="720080"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6</a:t>
            </a:r>
            <a:endParaRPr lang="de-DE" dirty="0">
              <a:solidFill>
                <a:schemeClr val="tx1"/>
              </a:solidFill>
            </a:endParaRPr>
          </a:p>
        </p:txBody>
      </p:sp>
      <p:sp>
        <p:nvSpPr>
          <p:cNvPr id="37" name="Rechteck 36"/>
          <p:cNvSpPr/>
          <p:nvPr/>
        </p:nvSpPr>
        <p:spPr>
          <a:xfrm>
            <a:off x="1691680" y="3717032"/>
            <a:ext cx="720080"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5</a:t>
            </a:r>
            <a:endParaRPr lang="de-DE" dirty="0">
              <a:solidFill>
                <a:schemeClr val="tx1"/>
              </a:solidFill>
            </a:endParaRPr>
          </a:p>
        </p:txBody>
      </p:sp>
      <p:sp>
        <p:nvSpPr>
          <p:cNvPr id="38" name="Rechteck 37"/>
          <p:cNvSpPr/>
          <p:nvPr/>
        </p:nvSpPr>
        <p:spPr>
          <a:xfrm>
            <a:off x="1691680" y="4077072"/>
            <a:ext cx="720080"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4</a:t>
            </a:r>
            <a:endParaRPr lang="de-DE" dirty="0">
              <a:solidFill>
                <a:schemeClr val="tx1"/>
              </a:solidFill>
            </a:endParaRPr>
          </a:p>
        </p:txBody>
      </p:sp>
      <p:sp>
        <p:nvSpPr>
          <p:cNvPr id="39" name="Rechteck 38"/>
          <p:cNvSpPr/>
          <p:nvPr/>
        </p:nvSpPr>
        <p:spPr>
          <a:xfrm>
            <a:off x="1691680" y="4437112"/>
            <a:ext cx="720080" cy="1440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Metal</a:t>
            </a:r>
            <a:r>
              <a:rPr lang="de-DE" dirty="0" smtClean="0">
                <a:solidFill>
                  <a:schemeClr val="tx1"/>
                </a:solidFill>
              </a:rPr>
              <a:t> 3</a:t>
            </a:r>
            <a:endParaRPr lang="de-DE" dirty="0">
              <a:solidFill>
                <a:schemeClr val="tx1"/>
              </a:solidFill>
            </a:endParaRPr>
          </a:p>
        </p:txBody>
      </p:sp>
      <p:sp>
        <p:nvSpPr>
          <p:cNvPr id="40" name="Textfeld 39"/>
          <p:cNvSpPr txBox="1"/>
          <p:nvPr/>
        </p:nvSpPr>
        <p:spPr>
          <a:xfrm>
            <a:off x="5410200" y="3733800"/>
            <a:ext cx="1659429" cy="369332"/>
          </a:xfrm>
          <a:prstGeom prst="rect">
            <a:avLst/>
          </a:prstGeom>
          <a:noFill/>
        </p:spPr>
        <p:txBody>
          <a:bodyPr wrap="none" rtlCol="0">
            <a:spAutoFit/>
          </a:bodyPr>
          <a:lstStyle/>
          <a:p>
            <a:r>
              <a:rPr lang="de-DE" dirty="0" smtClean="0"/>
              <a:t>Routing </a:t>
            </a:r>
            <a:r>
              <a:rPr lang="de-DE" dirty="0" err="1" smtClean="0"/>
              <a:t>layers</a:t>
            </a:r>
            <a:endParaRPr lang="de-DE" dirty="0"/>
          </a:p>
        </p:txBody>
      </p:sp>
      <p:sp>
        <p:nvSpPr>
          <p:cNvPr id="41" name="Textfeld 40"/>
          <p:cNvSpPr txBox="1"/>
          <p:nvPr/>
        </p:nvSpPr>
        <p:spPr>
          <a:xfrm>
            <a:off x="5410200" y="4724400"/>
            <a:ext cx="1595309" cy="369332"/>
          </a:xfrm>
          <a:prstGeom prst="rect">
            <a:avLst/>
          </a:prstGeom>
          <a:noFill/>
        </p:spPr>
        <p:txBody>
          <a:bodyPr wrap="none" rtlCol="0">
            <a:spAutoFit/>
          </a:bodyPr>
          <a:lstStyle/>
          <a:p>
            <a:r>
              <a:rPr lang="de-DE" dirty="0" err="1" smtClean="0"/>
              <a:t>Bottom</a:t>
            </a:r>
            <a:r>
              <a:rPr lang="de-DE" dirty="0" smtClean="0"/>
              <a:t> </a:t>
            </a:r>
            <a:r>
              <a:rPr lang="de-DE" dirty="0" err="1" smtClean="0"/>
              <a:t>layers</a:t>
            </a:r>
            <a:endParaRPr lang="de-DE" dirty="0"/>
          </a:p>
        </p:txBody>
      </p:sp>
      <p:sp>
        <p:nvSpPr>
          <p:cNvPr id="42" name="Geschweifte Klammer rechts 41"/>
          <p:cNvSpPr/>
          <p:nvPr/>
        </p:nvSpPr>
        <p:spPr bwMode="auto">
          <a:xfrm>
            <a:off x="5334000" y="2438400"/>
            <a:ext cx="228600" cy="6858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Geschweifte Klammer rechts 42"/>
          <p:cNvSpPr/>
          <p:nvPr/>
        </p:nvSpPr>
        <p:spPr bwMode="auto">
          <a:xfrm>
            <a:off x="5334000" y="3124200"/>
            <a:ext cx="228600" cy="14478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4" name="Geschweifte Klammer rechts 43"/>
          <p:cNvSpPr/>
          <p:nvPr/>
        </p:nvSpPr>
        <p:spPr bwMode="auto">
          <a:xfrm>
            <a:off x="5334000" y="4572000"/>
            <a:ext cx="228600" cy="685800"/>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 name="Rechteck 44"/>
          <p:cNvSpPr/>
          <p:nvPr/>
        </p:nvSpPr>
        <p:spPr>
          <a:xfrm>
            <a:off x="3203848" y="4437112"/>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p:cNvSpPr/>
          <p:nvPr/>
        </p:nvSpPr>
        <p:spPr>
          <a:xfrm>
            <a:off x="3275856" y="3140968"/>
            <a:ext cx="28803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p:cNvSpPr/>
          <p:nvPr/>
        </p:nvSpPr>
        <p:spPr>
          <a:xfrm>
            <a:off x="3275856" y="3501008"/>
            <a:ext cx="28803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s Rechteck 47"/>
          <p:cNvSpPr/>
          <p:nvPr/>
        </p:nvSpPr>
        <p:spPr>
          <a:xfrm>
            <a:off x="3275856" y="3861048"/>
            <a:ext cx="28803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Abgerundetes Rechteck 48"/>
          <p:cNvSpPr/>
          <p:nvPr/>
        </p:nvSpPr>
        <p:spPr>
          <a:xfrm>
            <a:off x="3275856" y="4221088"/>
            <a:ext cx="28803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p:cNvSpPr/>
          <p:nvPr/>
        </p:nvSpPr>
        <p:spPr>
          <a:xfrm>
            <a:off x="3275856" y="4581128"/>
            <a:ext cx="28803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3203848" y="4077072"/>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3203848" y="3717032"/>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3203848" y="3356992"/>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p:cNvSpPr txBox="1"/>
          <p:nvPr/>
        </p:nvSpPr>
        <p:spPr>
          <a:xfrm>
            <a:off x="3851920" y="4293096"/>
            <a:ext cx="1232069" cy="369332"/>
          </a:xfrm>
          <a:prstGeom prst="rect">
            <a:avLst/>
          </a:prstGeom>
          <a:noFill/>
        </p:spPr>
        <p:txBody>
          <a:bodyPr wrap="none" rtlCol="0">
            <a:spAutoFit/>
          </a:bodyPr>
          <a:lstStyle/>
          <a:p>
            <a:r>
              <a:rPr lang="de-DE" dirty="0" err="1" smtClean="0"/>
              <a:t>Vias</a:t>
            </a:r>
            <a:r>
              <a:rPr lang="de-DE" dirty="0" smtClean="0"/>
              <a:t> </a:t>
            </a:r>
            <a:r>
              <a:rPr lang="de-DE" dirty="0" err="1" smtClean="0"/>
              <a:t>stack</a:t>
            </a:r>
            <a:endParaRPr lang="de-DE" dirty="0"/>
          </a:p>
        </p:txBody>
      </p:sp>
    </p:spTree>
    <p:extLst>
      <p:ext uri="{BB962C8B-B14F-4D97-AF65-F5344CB8AC3E}">
        <p14:creationId xmlns:p14="http://schemas.microsoft.com/office/powerpoint/2010/main" val="687039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Special cell </a:t>
            </a:r>
            <a:r>
              <a:rPr lang="en-GB" dirty="0" smtClean="0"/>
              <a:t>placement</a:t>
            </a:r>
            <a:endParaRPr lang="de-DE" dirty="0"/>
          </a:p>
        </p:txBody>
      </p:sp>
      <p:sp>
        <p:nvSpPr>
          <p:cNvPr id="3" name="Inhaltsplatzhalter 2"/>
          <p:cNvSpPr>
            <a:spLocks noGrp="1"/>
          </p:cNvSpPr>
          <p:nvPr>
            <p:ph idx="1"/>
          </p:nvPr>
        </p:nvSpPr>
        <p:spPr/>
        <p:txBody>
          <a:bodyPr/>
          <a:lstStyle/>
          <a:p>
            <a:r>
              <a:rPr lang="en-GB" dirty="0" smtClean="0"/>
              <a:t>Special </a:t>
            </a:r>
            <a:r>
              <a:rPr lang="en-GB" dirty="0"/>
              <a:t>cells like hard macros are placed using command </a:t>
            </a:r>
            <a:r>
              <a:rPr lang="en-GB" dirty="0" err="1"/>
              <a:t>placeInstance</a:t>
            </a:r>
            <a:r>
              <a:rPr lang="en-GB" dirty="0"/>
              <a:t> and by specifying coordinates.</a:t>
            </a:r>
            <a:endParaRPr lang="de-DE" dirty="0"/>
          </a:p>
          <a:p>
            <a:r>
              <a:rPr lang="en-GB" dirty="0"/>
              <a:t>Code example</a:t>
            </a:r>
            <a:endParaRPr lang="de-DE" dirty="0"/>
          </a:p>
          <a:p>
            <a:r>
              <a:rPr lang="en-US" dirty="0" err="1"/>
              <a:t>placeInstance</a:t>
            </a:r>
            <a:r>
              <a:rPr lang="en-US" dirty="0"/>
              <a:t> &lt;</a:t>
            </a:r>
            <a:r>
              <a:rPr lang="en-US" dirty="0" err="1"/>
              <a:t>instance_name</a:t>
            </a:r>
            <a:r>
              <a:rPr lang="en-US" dirty="0"/>
              <a:t>&gt;  &lt;location&gt;  &lt;orientation&gt;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36</a:t>
            </a:fld>
            <a:endParaRPr lang="de-DE" altLang="de-DE"/>
          </a:p>
        </p:txBody>
      </p:sp>
    </p:spTree>
    <p:extLst>
      <p:ext uri="{BB962C8B-B14F-4D97-AF65-F5344CB8AC3E}">
        <p14:creationId xmlns:p14="http://schemas.microsoft.com/office/powerpoint/2010/main" val="841412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Placement of spare cells</a:t>
            </a:r>
            <a:endParaRPr lang="de-DE" dirty="0"/>
          </a:p>
        </p:txBody>
      </p:sp>
      <p:sp>
        <p:nvSpPr>
          <p:cNvPr id="3" name="Inhaltsplatzhalter 2"/>
          <p:cNvSpPr>
            <a:spLocks noGrp="1"/>
          </p:cNvSpPr>
          <p:nvPr>
            <p:ph idx="1"/>
          </p:nvPr>
        </p:nvSpPr>
        <p:spPr>
          <a:xfrm>
            <a:off x="457200" y="692150"/>
            <a:ext cx="8229600" cy="755650"/>
          </a:xfrm>
        </p:spPr>
        <p:txBody>
          <a:bodyPr/>
          <a:lstStyle/>
          <a:p>
            <a:r>
              <a:rPr lang="en-GB" dirty="0"/>
              <a:t>Some clusters of cells can be added on the core area for latter fixes</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37</a:t>
            </a:fld>
            <a:endParaRPr lang="de-DE" altLang="de-DE"/>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99" y="2546102"/>
            <a:ext cx="4209514" cy="3023865"/>
          </a:xfrm>
          <a:prstGeom prst="rect">
            <a:avLst/>
          </a:prstGeom>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64185"/>
            <a:ext cx="4504140" cy="3069332"/>
          </a:xfrm>
          <a:prstGeom prst="rect">
            <a:avLst/>
          </a:prstGeom>
        </p:spPr>
      </p:pic>
      <p:sp>
        <p:nvSpPr>
          <p:cNvPr id="7" name="Oval 5"/>
          <p:cNvSpPr/>
          <p:nvPr/>
        </p:nvSpPr>
        <p:spPr>
          <a:xfrm>
            <a:off x="971600" y="2852936"/>
            <a:ext cx="360040" cy="3433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6"/>
          <p:cNvCxnSpPr/>
          <p:nvPr/>
        </p:nvCxnSpPr>
        <p:spPr>
          <a:xfrm>
            <a:off x="1331640" y="3068960"/>
            <a:ext cx="3022749" cy="122413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3039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Standard cell placement</a:t>
            </a:r>
            <a:endParaRPr lang="de-DE" dirty="0"/>
          </a:p>
        </p:txBody>
      </p:sp>
      <p:sp>
        <p:nvSpPr>
          <p:cNvPr id="3" name="Inhaltsplatzhalter 2"/>
          <p:cNvSpPr>
            <a:spLocks noGrp="1"/>
          </p:cNvSpPr>
          <p:nvPr>
            <p:ph idx="1"/>
          </p:nvPr>
        </p:nvSpPr>
        <p:spPr/>
        <p:txBody>
          <a:bodyPr/>
          <a:lstStyle/>
          <a:p>
            <a:r>
              <a:rPr lang="en-GB" dirty="0"/>
              <a:t>Standard cell placement is quite trivial, the tool automatically place the cells where can be. The command is </a:t>
            </a:r>
            <a:r>
              <a:rPr lang="en-GB" dirty="0" err="1"/>
              <a:t>placeDesign</a:t>
            </a:r>
            <a:r>
              <a:rPr lang="en-GB" dirty="0"/>
              <a:t>. First routing is done to give a good idea of the feasibility of the design. The tool tries to optimize timing. This preliminary routing is then deleted. After placing the design is optimized using command </a:t>
            </a:r>
            <a:r>
              <a:rPr lang="en-US" dirty="0" err="1"/>
              <a:t>optDesign</a:t>
            </a:r>
            <a:r>
              <a:rPr lang="en-US" dirty="0"/>
              <a:t> –</a:t>
            </a:r>
            <a:r>
              <a:rPr lang="en-US" dirty="0" err="1"/>
              <a:t>preCTS</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38</a:t>
            </a:fld>
            <a:endParaRPr lang="de-DE" altLang="de-DE"/>
          </a:p>
        </p:txBody>
      </p:sp>
    </p:spTree>
    <p:extLst>
      <p:ext uri="{BB962C8B-B14F-4D97-AF65-F5344CB8AC3E}">
        <p14:creationId xmlns:p14="http://schemas.microsoft.com/office/powerpoint/2010/main" val="55610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GB" dirty="0"/>
              <a:t>Where are we?</a:t>
            </a:r>
            <a:endParaRPr lang="de-DE" dirty="0"/>
          </a:p>
          <a:p>
            <a:r>
              <a:rPr lang="en-GB" dirty="0"/>
              <a:t>Floor planning is done </a:t>
            </a:r>
            <a:endParaRPr lang="de-DE" dirty="0"/>
          </a:p>
          <a:p>
            <a:r>
              <a:rPr lang="en-GB" dirty="0"/>
              <a:t>Input-outputs are set</a:t>
            </a:r>
            <a:endParaRPr lang="de-DE" dirty="0"/>
          </a:p>
          <a:p>
            <a:r>
              <a:rPr lang="en-GB" dirty="0"/>
              <a:t>Power structures have been planned</a:t>
            </a:r>
            <a:endParaRPr lang="de-DE" dirty="0"/>
          </a:p>
          <a:p>
            <a:r>
              <a:rPr lang="en-GB" dirty="0"/>
              <a:t>Standard cells are placed</a:t>
            </a:r>
            <a:endParaRPr lang="de-DE" dirty="0"/>
          </a:p>
          <a:p>
            <a:r>
              <a:rPr lang="en-GB" dirty="0"/>
              <a:t>What remains?</a:t>
            </a:r>
            <a:endParaRPr lang="de-DE" dirty="0"/>
          </a:p>
          <a:p>
            <a:r>
              <a:rPr lang="en-GB" dirty="0"/>
              <a:t>Distribute the clock</a:t>
            </a:r>
            <a:endParaRPr lang="de-DE" dirty="0"/>
          </a:p>
          <a:p>
            <a:r>
              <a:rPr lang="en-GB" dirty="0"/>
              <a:t>Route the design</a:t>
            </a:r>
            <a:endParaRPr lang="de-DE" dirty="0"/>
          </a:p>
          <a:p>
            <a:r>
              <a:rPr lang="en-GB" dirty="0"/>
              <a:t>Respect design rules for manufacturing</a:t>
            </a:r>
            <a:endParaRPr lang="de-DE" dirty="0"/>
          </a:p>
          <a:p>
            <a:r>
              <a:rPr lang="en-GB" dirty="0"/>
              <a:t>Keep timing within acceptable margins</a:t>
            </a:r>
            <a:endParaRPr lang="de-DE" dirty="0"/>
          </a:p>
          <a:p>
            <a:r>
              <a:rPr lang="en-GB" dirty="0"/>
              <a:t>Export the design data for DRC/LVS and production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39</a:t>
            </a:fld>
            <a:endParaRPr lang="de-DE" altLang="de-DE"/>
          </a:p>
        </p:txBody>
      </p:sp>
    </p:spTree>
    <p:extLst>
      <p:ext uri="{BB962C8B-B14F-4D97-AF65-F5344CB8AC3E}">
        <p14:creationId xmlns:p14="http://schemas.microsoft.com/office/powerpoint/2010/main" val="114344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Digital on top</a:t>
            </a:r>
            <a:endParaRPr lang="de-DE" dirty="0"/>
          </a:p>
        </p:txBody>
      </p:sp>
      <p:sp>
        <p:nvSpPr>
          <p:cNvPr id="3" name="Inhaltsplatzhalter 2"/>
          <p:cNvSpPr>
            <a:spLocks noGrp="1"/>
          </p:cNvSpPr>
          <p:nvPr>
            <p:ph idx="1"/>
          </p:nvPr>
        </p:nvSpPr>
        <p:spPr>
          <a:xfrm>
            <a:off x="457200" y="692150"/>
            <a:ext cx="8229600" cy="374650"/>
          </a:xfrm>
        </p:spPr>
        <p:txBody>
          <a:bodyPr/>
          <a:lstStyle/>
          <a:p>
            <a:r>
              <a:rPr lang="en-GB" dirty="0"/>
              <a:t>In the case of “digital on top” design flow, </a:t>
            </a:r>
            <a:r>
              <a:rPr lang="en-GB" dirty="0" err="1"/>
              <a:t>analog</a:t>
            </a:r>
            <a:r>
              <a:rPr lang="en-GB" dirty="0"/>
              <a:t> blocks, which are designed in Virtuoso, are imported into </a:t>
            </a:r>
            <a:r>
              <a:rPr lang="en-GB" dirty="0" err="1"/>
              <a:t>Innovus</a:t>
            </a:r>
            <a:r>
              <a:rPr lang="en-GB" dirty="0"/>
              <a:t> and placed automatically. This design flow avoids manual routing of lines between </a:t>
            </a:r>
            <a:r>
              <a:rPr lang="en-GB" dirty="0" err="1"/>
              <a:t>analog</a:t>
            </a:r>
            <a:r>
              <a:rPr lang="en-GB" dirty="0"/>
              <a:t> and digital blocks. It </a:t>
            </a:r>
            <a:r>
              <a:rPr lang="en-GB" dirty="0" err="1"/>
              <a:t>checkes</a:t>
            </a:r>
            <a:r>
              <a:rPr lang="en-GB" dirty="0"/>
              <a:t> timing automatically. Analog blocks are taken by </a:t>
            </a:r>
            <a:r>
              <a:rPr lang="en-GB" dirty="0" err="1"/>
              <a:t>Innovus</a:t>
            </a:r>
            <a:r>
              <a:rPr lang="en-GB" dirty="0"/>
              <a:t> as an abstract view. </a:t>
            </a:r>
            <a:r>
              <a:rPr lang="en-GB" dirty="0" err="1"/>
              <a:t>Sdc</a:t>
            </a:r>
            <a:r>
              <a:rPr lang="en-GB" dirty="0"/>
              <a:t> file for the top module is needed. Lib file of the </a:t>
            </a:r>
            <a:r>
              <a:rPr lang="en-GB" dirty="0" err="1"/>
              <a:t>analog</a:t>
            </a:r>
            <a:r>
              <a:rPr lang="en-GB" dirty="0"/>
              <a:t> block could be provided as well.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a:t>
            </a:fld>
            <a:endParaRPr lang="de-DE" altLang="de-DE"/>
          </a:p>
        </p:txBody>
      </p:sp>
      <p:sp>
        <p:nvSpPr>
          <p:cNvPr id="14" name="Abgerundetes Rechteck 13"/>
          <p:cNvSpPr/>
          <p:nvPr/>
        </p:nvSpPr>
        <p:spPr>
          <a:xfrm>
            <a:off x="611560" y="3427512"/>
            <a:ext cx="144016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Genus</a:t>
            </a:r>
          </a:p>
          <a:p>
            <a:pPr algn="ctr"/>
            <a:r>
              <a:rPr lang="en-US" dirty="0" smtClean="0">
                <a:solidFill>
                  <a:schemeClr val="tx1"/>
                </a:solidFill>
                <a:latin typeface="+mj-lt"/>
              </a:rPr>
              <a:t>(synthesis)</a:t>
            </a:r>
            <a:endParaRPr lang="en-US" dirty="0">
              <a:solidFill>
                <a:schemeClr val="tx1"/>
              </a:solidFill>
              <a:latin typeface="+mj-lt"/>
            </a:endParaRPr>
          </a:p>
        </p:txBody>
      </p:sp>
      <p:sp>
        <p:nvSpPr>
          <p:cNvPr id="15" name="Abgerundetes Rechteck 14"/>
          <p:cNvSpPr/>
          <p:nvPr/>
        </p:nvSpPr>
        <p:spPr>
          <a:xfrm>
            <a:off x="2771800" y="3427512"/>
            <a:ext cx="3600400" cy="108012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mj-lt"/>
              </a:rPr>
              <a:t>Innovus</a:t>
            </a:r>
            <a:endParaRPr lang="en-US" dirty="0" smtClean="0">
              <a:solidFill>
                <a:schemeClr val="tx1"/>
              </a:solidFill>
              <a:latin typeface="+mj-lt"/>
            </a:endParaRPr>
          </a:p>
          <a:p>
            <a:pPr algn="ctr"/>
            <a:r>
              <a:rPr lang="en-US" dirty="0" smtClean="0">
                <a:solidFill>
                  <a:schemeClr val="tx1"/>
                </a:solidFill>
                <a:latin typeface="+mj-lt"/>
              </a:rPr>
              <a:t>(P&amp;R, final chip integration, LVS, DRC)</a:t>
            </a:r>
            <a:endParaRPr lang="en-US" dirty="0">
              <a:solidFill>
                <a:schemeClr val="tx1"/>
              </a:solidFill>
              <a:latin typeface="+mj-lt"/>
            </a:endParaRPr>
          </a:p>
        </p:txBody>
      </p:sp>
      <p:sp>
        <p:nvSpPr>
          <p:cNvPr id="16" name="Abgerundetes Rechteck 15"/>
          <p:cNvSpPr/>
          <p:nvPr/>
        </p:nvSpPr>
        <p:spPr>
          <a:xfrm>
            <a:off x="2771800" y="5155704"/>
            <a:ext cx="259228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Virtuoso</a:t>
            </a:r>
          </a:p>
          <a:p>
            <a:pPr algn="ctr"/>
            <a:r>
              <a:rPr lang="en-US" dirty="0" smtClean="0">
                <a:solidFill>
                  <a:schemeClr val="tx1"/>
                </a:solidFill>
                <a:latin typeface="+mj-lt"/>
              </a:rPr>
              <a:t>(full custom design)</a:t>
            </a:r>
            <a:endParaRPr lang="en-US" dirty="0">
              <a:solidFill>
                <a:schemeClr val="tx1"/>
              </a:solidFill>
              <a:latin typeface="+mj-lt"/>
            </a:endParaRPr>
          </a:p>
        </p:txBody>
      </p:sp>
      <p:sp>
        <p:nvSpPr>
          <p:cNvPr id="17" name="Textfeld 16"/>
          <p:cNvSpPr txBox="1"/>
          <p:nvPr/>
        </p:nvSpPr>
        <p:spPr>
          <a:xfrm>
            <a:off x="2297399" y="3355504"/>
            <a:ext cx="304891" cy="276999"/>
          </a:xfrm>
          <a:prstGeom prst="rect">
            <a:avLst/>
          </a:prstGeom>
          <a:noFill/>
        </p:spPr>
        <p:txBody>
          <a:bodyPr wrap="none" rtlCol="0">
            <a:spAutoFit/>
          </a:bodyPr>
          <a:lstStyle/>
          <a:p>
            <a:r>
              <a:rPr lang="en-US" dirty="0" smtClean="0">
                <a:latin typeface="+mj-lt"/>
              </a:rPr>
              <a:t>.v</a:t>
            </a:r>
            <a:endParaRPr lang="en-US" dirty="0">
              <a:latin typeface="+mj-lt"/>
            </a:endParaRPr>
          </a:p>
        </p:txBody>
      </p:sp>
      <p:sp>
        <p:nvSpPr>
          <p:cNvPr id="18" name="Textfeld 17"/>
          <p:cNvSpPr txBox="1"/>
          <p:nvPr/>
        </p:nvSpPr>
        <p:spPr>
          <a:xfrm>
            <a:off x="6589153" y="3355504"/>
            <a:ext cx="474809" cy="276999"/>
          </a:xfrm>
          <a:prstGeom prst="rect">
            <a:avLst/>
          </a:prstGeom>
          <a:noFill/>
        </p:spPr>
        <p:txBody>
          <a:bodyPr wrap="none" rtlCol="0">
            <a:spAutoFit/>
          </a:bodyPr>
          <a:lstStyle/>
          <a:p>
            <a:r>
              <a:rPr lang="en-US" dirty="0" smtClean="0">
                <a:latin typeface="+mj-lt"/>
              </a:rPr>
              <a:t>.</a:t>
            </a:r>
            <a:r>
              <a:rPr lang="en-US" dirty="0" err="1" smtClean="0">
                <a:latin typeface="+mj-lt"/>
              </a:rPr>
              <a:t>gds</a:t>
            </a:r>
            <a:endParaRPr lang="en-US" dirty="0">
              <a:latin typeface="+mj-lt"/>
            </a:endParaRPr>
          </a:p>
        </p:txBody>
      </p:sp>
      <p:cxnSp>
        <p:nvCxnSpPr>
          <p:cNvPr id="19" name="Gerade Verbindung mit Pfeil 18"/>
          <p:cNvCxnSpPr/>
          <p:nvPr/>
        </p:nvCxnSpPr>
        <p:spPr>
          <a:xfrm>
            <a:off x="2123728" y="3787552"/>
            <a:ext cx="576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6444208" y="3787552"/>
            <a:ext cx="7920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4067944" y="4651648"/>
            <a:ext cx="0"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4281513" y="4604792"/>
            <a:ext cx="628697" cy="276999"/>
          </a:xfrm>
          <a:prstGeom prst="rect">
            <a:avLst/>
          </a:prstGeom>
          <a:noFill/>
        </p:spPr>
        <p:txBody>
          <a:bodyPr wrap="none" rtlCol="0">
            <a:spAutoFit/>
          </a:bodyPr>
          <a:lstStyle/>
          <a:p>
            <a:r>
              <a:rPr lang="en-US" dirty="0" smtClean="0">
                <a:latin typeface="+mj-lt"/>
              </a:rPr>
              <a:t>.</a:t>
            </a:r>
            <a:r>
              <a:rPr lang="en-US" dirty="0" err="1" smtClean="0">
                <a:latin typeface="+mj-lt"/>
              </a:rPr>
              <a:t>lef</a:t>
            </a:r>
            <a:r>
              <a:rPr lang="en-US" dirty="0" smtClean="0">
                <a:latin typeface="+mj-lt"/>
              </a:rPr>
              <a:t> .lib</a:t>
            </a:r>
            <a:endParaRPr lang="en-US" dirty="0">
              <a:latin typeface="+mj-lt"/>
            </a:endParaRPr>
          </a:p>
        </p:txBody>
      </p:sp>
    </p:spTree>
    <p:extLst>
      <p:ext uri="{BB962C8B-B14F-4D97-AF65-F5344CB8AC3E}">
        <p14:creationId xmlns:p14="http://schemas.microsoft.com/office/powerpoint/2010/main" val="2550975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Setup </a:t>
            </a:r>
            <a:r>
              <a:rPr lang="de-DE" dirty="0" err="1" smtClean="0"/>
              <a:t>and</a:t>
            </a:r>
            <a:r>
              <a:rPr lang="de-DE" dirty="0" smtClean="0"/>
              <a:t> Hold</a:t>
            </a:r>
            <a:endParaRPr lang="de-DE" dirty="0"/>
          </a:p>
        </p:txBody>
      </p:sp>
      <p:sp>
        <p:nvSpPr>
          <p:cNvPr id="3" name="Inhaltsplatzhalter 2"/>
          <p:cNvSpPr>
            <a:spLocks noGrp="1"/>
          </p:cNvSpPr>
          <p:nvPr>
            <p:ph idx="1"/>
          </p:nvPr>
        </p:nvSpPr>
        <p:spPr>
          <a:xfrm>
            <a:off x="457200" y="692150"/>
            <a:ext cx="8229600" cy="908050"/>
          </a:xfrm>
        </p:spPr>
        <p:txBody>
          <a:bodyPr/>
          <a:lstStyle/>
          <a:p>
            <a:r>
              <a:rPr lang="en-GB" dirty="0"/>
              <a:t>Setup time is the time available until the next clock edge, the input signal of a flip flop should change during this time. </a:t>
            </a:r>
            <a:endParaRPr lang="de-DE" dirty="0"/>
          </a:p>
          <a:p>
            <a:r>
              <a:rPr lang="en-GB" dirty="0"/>
              <a:t>Hold time is the time that is “not available” after a clock edge, the input signal of a flip flop should stay unchanged during this time.</a:t>
            </a:r>
            <a:endParaRPr lang="de-DE" dirty="0"/>
          </a:p>
          <a:p>
            <a:r>
              <a:rPr lang="en-GB" dirty="0" smtClean="0"/>
              <a:t>There </a:t>
            </a:r>
            <a:r>
              <a:rPr lang="en-GB" dirty="0"/>
              <a:t>are several fixes for the violations, some of them can be done in design some of them are done by the P&amp;R tool. For instance, the tool can add skew and start the next flip flop (the flip flop that receives signal) later by adding clock buffers to avoid setup violations.   </a:t>
            </a:r>
            <a:endParaRPr lang="de-DE" dirty="0"/>
          </a:p>
          <a:p>
            <a:r>
              <a:rPr lang="en-GB" dirty="0"/>
              <a:t>Concerning hold violations, the tool can start the previous flip flop (the flip flop that generates signal) later or add delay buffers into the data path. This eliminates hold violations.</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40</a:t>
            </a:fld>
            <a:endParaRPr lang="de-DE" altLang="de-DE"/>
          </a:p>
        </p:txBody>
      </p:sp>
      <p:grpSp>
        <p:nvGrpSpPr>
          <p:cNvPr id="5" name="Group 3"/>
          <p:cNvGrpSpPr/>
          <p:nvPr/>
        </p:nvGrpSpPr>
        <p:grpSpPr>
          <a:xfrm>
            <a:off x="4800600" y="4519085"/>
            <a:ext cx="1484110" cy="1043515"/>
            <a:chOff x="1208088" y="1335088"/>
            <a:chExt cx="1625600" cy="1143000"/>
          </a:xfrm>
        </p:grpSpPr>
        <p:sp>
          <p:nvSpPr>
            <p:cNvPr id="6" name="Rectangle 3"/>
            <p:cNvSpPr>
              <a:spLocks noChangeArrowheads="1"/>
            </p:cNvSpPr>
            <p:nvPr/>
          </p:nvSpPr>
          <p:spPr bwMode="auto">
            <a:xfrm>
              <a:off x="1639888" y="1335088"/>
              <a:ext cx="762000" cy="1143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7" name="Line 4"/>
            <p:cNvSpPr>
              <a:spLocks noChangeShapeType="1"/>
            </p:cNvSpPr>
            <p:nvPr/>
          </p:nvSpPr>
          <p:spPr bwMode="auto">
            <a:xfrm>
              <a:off x="1208088" y="15255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8" name="Line 5"/>
            <p:cNvSpPr>
              <a:spLocks noChangeShapeType="1"/>
            </p:cNvSpPr>
            <p:nvPr/>
          </p:nvSpPr>
          <p:spPr bwMode="auto">
            <a:xfrm>
              <a:off x="1220788" y="21859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9" name="Line 6"/>
            <p:cNvSpPr>
              <a:spLocks noChangeShapeType="1"/>
            </p:cNvSpPr>
            <p:nvPr/>
          </p:nvSpPr>
          <p:spPr bwMode="auto">
            <a:xfrm>
              <a:off x="2401888" y="15636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10" name="Line 10"/>
            <p:cNvSpPr>
              <a:spLocks noChangeShapeType="1"/>
            </p:cNvSpPr>
            <p:nvPr/>
          </p:nvSpPr>
          <p:spPr bwMode="auto">
            <a:xfrm>
              <a:off x="1633538" y="2112963"/>
              <a:ext cx="133350" cy="85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11" name="Line 11"/>
            <p:cNvSpPr>
              <a:spLocks noChangeShapeType="1"/>
            </p:cNvSpPr>
            <p:nvPr/>
          </p:nvSpPr>
          <p:spPr bwMode="auto">
            <a:xfrm flipV="1">
              <a:off x="1636713" y="2189163"/>
              <a:ext cx="125412" cy="904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grpSp>
      <p:grpSp>
        <p:nvGrpSpPr>
          <p:cNvPr id="12" name="Group 11"/>
          <p:cNvGrpSpPr/>
          <p:nvPr/>
        </p:nvGrpSpPr>
        <p:grpSpPr>
          <a:xfrm>
            <a:off x="7104856" y="4519085"/>
            <a:ext cx="1484110" cy="1043515"/>
            <a:chOff x="1208088" y="1335088"/>
            <a:chExt cx="1625600" cy="1143000"/>
          </a:xfrm>
        </p:grpSpPr>
        <p:sp>
          <p:nvSpPr>
            <p:cNvPr id="13" name="Rectangle 3"/>
            <p:cNvSpPr>
              <a:spLocks noChangeArrowheads="1"/>
            </p:cNvSpPr>
            <p:nvPr/>
          </p:nvSpPr>
          <p:spPr bwMode="auto">
            <a:xfrm>
              <a:off x="1639888" y="1335088"/>
              <a:ext cx="762000" cy="1143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14" name="Line 4"/>
            <p:cNvSpPr>
              <a:spLocks noChangeShapeType="1"/>
            </p:cNvSpPr>
            <p:nvPr/>
          </p:nvSpPr>
          <p:spPr bwMode="auto">
            <a:xfrm>
              <a:off x="1208088" y="15255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15" name="Line 5"/>
            <p:cNvSpPr>
              <a:spLocks noChangeShapeType="1"/>
            </p:cNvSpPr>
            <p:nvPr/>
          </p:nvSpPr>
          <p:spPr bwMode="auto">
            <a:xfrm>
              <a:off x="1220788" y="21859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16" name="Line 6"/>
            <p:cNvSpPr>
              <a:spLocks noChangeShapeType="1"/>
            </p:cNvSpPr>
            <p:nvPr/>
          </p:nvSpPr>
          <p:spPr bwMode="auto">
            <a:xfrm>
              <a:off x="2401888" y="1563688"/>
              <a:ext cx="43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17" name="Line 10"/>
            <p:cNvSpPr>
              <a:spLocks noChangeShapeType="1"/>
            </p:cNvSpPr>
            <p:nvPr/>
          </p:nvSpPr>
          <p:spPr bwMode="auto">
            <a:xfrm>
              <a:off x="1633538" y="2112963"/>
              <a:ext cx="133350" cy="85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sp>
          <p:nvSpPr>
            <p:cNvPr id="18" name="Line 11"/>
            <p:cNvSpPr>
              <a:spLocks noChangeShapeType="1"/>
            </p:cNvSpPr>
            <p:nvPr/>
          </p:nvSpPr>
          <p:spPr bwMode="auto">
            <a:xfrm flipV="1">
              <a:off x="1636713" y="2189163"/>
              <a:ext cx="125412" cy="904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100"/>
            </a:p>
          </p:txBody>
        </p:sp>
      </p:grpSp>
      <p:pic>
        <p:nvPicPr>
          <p:cNvPr id="41"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760" y="4375069"/>
            <a:ext cx="927720" cy="813967"/>
          </a:xfrm>
          <a:prstGeom prst="rect">
            <a:avLst/>
          </a:prstGeom>
          <a:solidFill>
            <a:schemeClr val="bg1"/>
          </a:solidFill>
          <a:ln>
            <a:noFill/>
          </a:ln>
        </p:spPr>
      </p:pic>
    </p:spTree>
    <p:extLst>
      <p:ext uri="{BB962C8B-B14F-4D97-AF65-F5344CB8AC3E}">
        <p14:creationId xmlns:p14="http://schemas.microsoft.com/office/powerpoint/2010/main" val="3932049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Multi-Mode </a:t>
            </a:r>
            <a:r>
              <a:rPr lang="en-GB" dirty="0" smtClean="0"/>
              <a:t>Multi-Corner</a:t>
            </a:r>
            <a:endParaRPr lang="de-DE" dirty="0"/>
          </a:p>
        </p:txBody>
      </p:sp>
      <p:sp>
        <p:nvSpPr>
          <p:cNvPr id="3" name="Inhaltsplatzhalter 2"/>
          <p:cNvSpPr>
            <a:spLocks noGrp="1"/>
          </p:cNvSpPr>
          <p:nvPr>
            <p:ph idx="1"/>
          </p:nvPr>
        </p:nvSpPr>
        <p:spPr/>
        <p:txBody>
          <a:bodyPr/>
          <a:lstStyle/>
          <a:p>
            <a:r>
              <a:rPr lang="en-GB" dirty="0"/>
              <a:t>The timing of the cells depends on conditions such as supply voltage, temperature and on process variations. Different conditions are called corners. There is different library set for every corner. It can be fast, typical and slow corner for process variations. Each delay corner combines liberty (.lib) for the standard cells and the QRC tech files for the nets.  </a:t>
            </a:r>
            <a:endParaRPr lang="de-DE" dirty="0"/>
          </a:p>
          <a:p>
            <a:r>
              <a:rPr lang="en-US" dirty="0"/>
              <a:t>The chip may also have different functional modes (e.g. the “functional mode” with fast clock and the “test mode” with slow clock), that are described by </a:t>
            </a:r>
            <a:r>
              <a:rPr lang="en-US" dirty="0" err="1"/>
              <a:t>sdc</a:t>
            </a:r>
            <a:r>
              <a:rPr lang="en-US" dirty="0"/>
              <a:t> files for each mode.</a:t>
            </a:r>
            <a:endParaRPr lang="de-DE" dirty="0"/>
          </a:p>
          <a:p>
            <a:r>
              <a:rPr lang="en-US" dirty="0"/>
              <a:t>It is possible to combine corners with modes in the P&amp;R code, such combinations are called views. Further it is possible to tell the tool to use one specific view for the hold time analysis and another for the setup time analysis. </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41</a:t>
            </a:fld>
            <a:endParaRPr lang="de-DE" altLang="de-DE"/>
          </a:p>
        </p:txBody>
      </p:sp>
      <p:sp>
        <p:nvSpPr>
          <p:cNvPr id="5" name="TextBox 4"/>
          <p:cNvSpPr txBox="1"/>
          <p:nvPr/>
        </p:nvSpPr>
        <p:spPr>
          <a:xfrm>
            <a:off x="1783716" y="4329658"/>
            <a:ext cx="216024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dirty="0"/>
              <a:t>Modes</a:t>
            </a:r>
            <a:endParaRPr lang="en-GB" dirty="0"/>
          </a:p>
        </p:txBody>
      </p:sp>
      <p:sp>
        <p:nvSpPr>
          <p:cNvPr id="6" name="TextBox 5"/>
          <p:cNvSpPr txBox="1"/>
          <p:nvPr/>
        </p:nvSpPr>
        <p:spPr>
          <a:xfrm>
            <a:off x="5354103" y="4329658"/>
            <a:ext cx="216024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dirty="0"/>
              <a:t>Corners</a:t>
            </a:r>
            <a:endParaRPr lang="en-GB" dirty="0"/>
          </a:p>
        </p:txBody>
      </p:sp>
      <p:sp>
        <p:nvSpPr>
          <p:cNvPr id="7" name="TextBox 6"/>
          <p:cNvSpPr txBox="1"/>
          <p:nvPr/>
        </p:nvSpPr>
        <p:spPr>
          <a:xfrm>
            <a:off x="5538481" y="4698990"/>
            <a:ext cx="1975862" cy="369332"/>
          </a:xfrm>
          <a:prstGeom prst="rect">
            <a:avLst/>
          </a:prstGeom>
          <a:noFill/>
        </p:spPr>
        <p:txBody>
          <a:bodyPr wrap="none" rtlCol="0">
            <a:spAutoFit/>
          </a:bodyPr>
          <a:lstStyle/>
          <a:p>
            <a:r>
              <a:rPr lang="fr-FR" dirty="0"/>
              <a:t>Best, </a:t>
            </a:r>
            <a:r>
              <a:rPr lang="fr-FR" dirty="0" err="1"/>
              <a:t>Worst</a:t>
            </a:r>
            <a:r>
              <a:rPr lang="fr-FR" dirty="0"/>
              <a:t> etc…</a:t>
            </a:r>
            <a:endParaRPr lang="en-GB" dirty="0"/>
          </a:p>
        </p:txBody>
      </p:sp>
      <p:sp>
        <p:nvSpPr>
          <p:cNvPr id="8" name="TextBox 7"/>
          <p:cNvSpPr txBox="1"/>
          <p:nvPr/>
        </p:nvSpPr>
        <p:spPr>
          <a:xfrm>
            <a:off x="1783716" y="4745156"/>
            <a:ext cx="2132781" cy="646331"/>
          </a:xfrm>
          <a:prstGeom prst="rect">
            <a:avLst/>
          </a:prstGeom>
          <a:noFill/>
        </p:spPr>
        <p:txBody>
          <a:bodyPr wrap="square" rtlCol="0">
            <a:spAutoFit/>
          </a:bodyPr>
          <a:lstStyle/>
          <a:p>
            <a:pPr algn="ctr"/>
            <a:r>
              <a:rPr lang="fr-FR" dirty="0"/>
              <a:t>Test, </a:t>
            </a:r>
            <a:r>
              <a:rPr lang="fr-FR" dirty="0" err="1"/>
              <a:t>Functional</a:t>
            </a:r>
            <a:r>
              <a:rPr lang="fr-FR" dirty="0"/>
              <a:t>, Power </a:t>
            </a:r>
            <a:r>
              <a:rPr lang="fr-FR" dirty="0" err="1"/>
              <a:t>save</a:t>
            </a:r>
            <a:r>
              <a:rPr lang="fr-FR" dirty="0"/>
              <a:t> etc…</a:t>
            </a:r>
            <a:endParaRPr lang="en-GB" dirty="0"/>
          </a:p>
        </p:txBody>
      </p:sp>
      <p:sp>
        <p:nvSpPr>
          <p:cNvPr id="9" name="TextBox 8"/>
          <p:cNvSpPr txBox="1"/>
          <p:nvPr/>
        </p:nvSpPr>
        <p:spPr>
          <a:xfrm>
            <a:off x="4453075" y="4370923"/>
            <a:ext cx="274434" cy="369332"/>
          </a:xfrm>
          <a:prstGeom prst="rect">
            <a:avLst/>
          </a:prstGeom>
          <a:noFill/>
        </p:spPr>
        <p:txBody>
          <a:bodyPr wrap="square" rtlCol="0">
            <a:spAutoFit/>
          </a:bodyPr>
          <a:lstStyle/>
          <a:p>
            <a:r>
              <a:rPr lang="fr-FR" dirty="0"/>
              <a:t>*</a:t>
            </a:r>
            <a:endParaRPr lang="en-GB" dirty="0"/>
          </a:p>
        </p:txBody>
      </p:sp>
      <p:sp>
        <p:nvSpPr>
          <p:cNvPr id="10" name="Rectangle 9"/>
          <p:cNvSpPr/>
          <p:nvPr/>
        </p:nvSpPr>
        <p:spPr>
          <a:xfrm>
            <a:off x="3669781" y="5733256"/>
            <a:ext cx="1852180" cy="35956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views</a:t>
            </a:r>
            <a:endParaRPr lang="en-GB" dirty="0">
              <a:solidFill>
                <a:schemeClr val="tx1"/>
              </a:solidFill>
            </a:endParaRPr>
          </a:p>
        </p:txBody>
      </p:sp>
      <p:cxnSp>
        <p:nvCxnSpPr>
          <p:cNvPr id="11" name="Straight Arrow Connector 11"/>
          <p:cNvCxnSpPr>
            <a:stCxn id="9" idx="2"/>
            <a:endCxn id="10" idx="0"/>
          </p:cNvCxnSpPr>
          <p:nvPr/>
        </p:nvCxnSpPr>
        <p:spPr>
          <a:xfrm>
            <a:off x="4590292" y="4740255"/>
            <a:ext cx="5579" cy="99300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79881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optDesign</a:t>
            </a:r>
            <a:endParaRPr lang="de-DE" dirty="0"/>
          </a:p>
        </p:txBody>
      </p:sp>
      <p:sp>
        <p:nvSpPr>
          <p:cNvPr id="3" name="Inhaltsplatzhalter 2"/>
          <p:cNvSpPr>
            <a:spLocks noGrp="1"/>
          </p:cNvSpPr>
          <p:nvPr>
            <p:ph idx="1"/>
          </p:nvPr>
        </p:nvSpPr>
        <p:spPr/>
        <p:txBody>
          <a:bodyPr/>
          <a:lstStyle/>
          <a:p>
            <a:r>
              <a:rPr lang="en-GB" dirty="0"/>
              <a:t>In Cadence tools, the </a:t>
            </a:r>
            <a:r>
              <a:rPr lang="en-GB" u="sng" dirty="0" err="1"/>
              <a:t>optDesign</a:t>
            </a:r>
            <a:r>
              <a:rPr lang="en-GB" dirty="0"/>
              <a:t> command is used to optimize timing after each phase: before clock tree synthesis</a:t>
            </a:r>
            <a:r>
              <a:rPr lang="de-DE" dirty="0"/>
              <a:t>, </a:t>
            </a:r>
            <a:r>
              <a:rPr lang="en-GB" dirty="0"/>
              <a:t>before routing</a:t>
            </a:r>
            <a:r>
              <a:rPr lang="de-DE" dirty="0"/>
              <a:t>, </a:t>
            </a:r>
            <a:r>
              <a:rPr lang="en-GB" dirty="0"/>
              <a:t>after routing.</a:t>
            </a:r>
            <a:endParaRPr lang="de-DE" dirty="0"/>
          </a:p>
          <a:p>
            <a:r>
              <a:rPr lang="de-DE" dirty="0"/>
              <a:t>T</a:t>
            </a:r>
            <a:r>
              <a:rPr lang="en-GB" dirty="0" err="1"/>
              <a:t>iming</a:t>
            </a:r>
            <a:r>
              <a:rPr lang="en-GB" dirty="0"/>
              <a:t> fixes are done for setup and hold separately</a:t>
            </a:r>
            <a:r>
              <a:rPr lang="de-DE" dirty="0"/>
              <a:t>, </a:t>
            </a:r>
            <a:r>
              <a:rPr lang="en-GB" dirty="0"/>
              <a:t>fixes may alter manufacturing rules (DRC), DRC may alter timing: always re-optimise the design along the implementation flow.</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42</a:t>
            </a:fld>
            <a:endParaRPr lang="de-DE" altLang="de-DE"/>
          </a:p>
        </p:txBody>
      </p:sp>
    </p:spTree>
    <p:extLst>
      <p:ext uri="{BB962C8B-B14F-4D97-AF65-F5344CB8AC3E}">
        <p14:creationId xmlns:p14="http://schemas.microsoft.com/office/powerpoint/2010/main" val="1489488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Clock </a:t>
            </a:r>
            <a:r>
              <a:rPr lang="en-GB" dirty="0"/>
              <a:t>tree synthesis</a:t>
            </a:r>
            <a:endParaRPr lang="de-DE" dirty="0"/>
          </a:p>
        </p:txBody>
      </p:sp>
      <p:sp>
        <p:nvSpPr>
          <p:cNvPr id="3" name="Inhaltsplatzhalter 2"/>
          <p:cNvSpPr>
            <a:spLocks noGrp="1"/>
          </p:cNvSpPr>
          <p:nvPr>
            <p:ph idx="1"/>
          </p:nvPr>
        </p:nvSpPr>
        <p:spPr>
          <a:xfrm>
            <a:off x="457200" y="692150"/>
            <a:ext cx="8229600" cy="1517650"/>
          </a:xfrm>
        </p:spPr>
        <p:txBody>
          <a:bodyPr/>
          <a:lstStyle/>
          <a:p>
            <a:r>
              <a:rPr lang="en-GB" dirty="0"/>
              <a:t>Clock is a special net, it has one clock source and many “sinks” – the clock receiving flip flops. Clock is in the design (in the Verilog code) just a net, however on chip it has usually a tree-like structure made of clock buffers. Clock tree is </a:t>
            </a:r>
            <a:r>
              <a:rPr lang="en-US" dirty="0"/>
              <a:t>mandatory for synchronous design: one buffer cannot drive every flip flop. The clock should arrive almost at the same time at each flip flop. </a:t>
            </a:r>
            <a:r>
              <a:rPr lang="en-GB" dirty="0"/>
              <a:t>The aim of the clock tree synthesis is to produce the clock tree and assure that there are no setup and hold violations.</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43</a:t>
            </a:fld>
            <a:endParaRPr lang="de-DE" altLang="de-DE"/>
          </a:p>
        </p:txBody>
      </p:sp>
      <p:sp>
        <p:nvSpPr>
          <p:cNvPr id="5" name="Rectangle 3"/>
          <p:cNvSpPr/>
          <p:nvPr/>
        </p:nvSpPr>
        <p:spPr>
          <a:xfrm>
            <a:off x="971600" y="4653136"/>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4"/>
          <p:cNvSpPr txBox="1"/>
          <p:nvPr/>
        </p:nvSpPr>
        <p:spPr>
          <a:xfrm>
            <a:off x="846215" y="4895800"/>
            <a:ext cx="466794" cy="369332"/>
          </a:xfrm>
          <a:prstGeom prst="rect">
            <a:avLst/>
          </a:prstGeom>
          <a:noFill/>
        </p:spPr>
        <p:txBody>
          <a:bodyPr wrap="none" rtlCol="0">
            <a:spAutoFit/>
          </a:bodyPr>
          <a:lstStyle/>
          <a:p>
            <a:r>
              <a:rPr lang="fr-FR" dirty="0" err="1"/>
              <a:t>clk</a:t>
            </a:r>
            <a:endParaRPr lang="en-GB" dirty="0"/>
          </a:p>
        </p:txBody>
      </p:sp>
      <p:sp>
        <p:nvSpPr>
          <p:cNvPr id="7" name="TextBox 5"/>
          <p:cNvSpPr txBox="1"/>
          <p:nvPr/>
        </p:nvSpPr>
        <p:spPr>
          <a:xfrm>
            <a:off x="594378" y="5718487"/>
            <a:ext cx="582211"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dirty="0" err="1"/>
              <a:t>root</a:t>
            </a:r>
            <a:endParaRPr lang="en-GB" dirty="0"/>
          </a:p>
        </p:txBody>
      </p:sp>
      <p:cxnSp>
        <p:nvCxnSpPr>
          <p:cNvPr id="8" name="Straight Arrow Connector 7"/>
          <p:cNvCxnSpPr>
            <a:stCxn id="7" idx="0"/>
            <a:endCxn id="6" idx="2"/>
          </p:cNvCxnSpPr>
          <p:nvPr/>
        </p:nvCxnSpPr>
        <p:spPr>
          <a:xfrm flipV="1">
            <a:off x="885484" y="5265132"/>
            <a:ext cx="194128" cy="45335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9" name="Group 15"/>
          <p:cNvGrpSpPr/>
          <p:nvPr/>
        </p:nvGrpSpPr>
        <p:grpSpPr>
          <a:xfrm>
            <a:off x="5364088" y="4330342"/>
            <a:ext cx="360040" cy="549424"/>
            <a:chOff x="5724128" y="4895800"/>
            <a:chExt cx="360040" cy="549424"/>
          </a:xfrm>
        </p:grpSpPr>
        <p:sp>
          <p:nvSpPr>
            <p:cNvPr id="10" name="Rectangle 8"/>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6"/>
          <p:cNvGrpSpPr/>
          <p:nvPr/>
        </p:nvGrpSpPr>
        <p:grpSpPr>
          <a:xfrm>
            <a:off x="3846512" y="5322695"/>
            <a:ext cx="360040" cy="549424"/>
            <a:chOff x="5724128" y="4895800"/>
            <a:chExt cx="360040" cy="549424"/>
          </a:xfrm>
        </p:grpSpPr>
        <p:sp>
          <p:nvSpPr>
            <p:cNvPr id="14" name="Rectangle 17"/>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8"/>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9"/>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20"/>
          <p:cNvGrpSpPr/>
          <p:nvPr/>
        </p:nvGrpSpPr>
        <p:grpSpPr>
          <a:xfrm>
            <a:off x="6012160" y="5118491"/>
            <a:ext cx="360040" cy="549424"/>
            <a:chOff x="5724128" y="4895800"/>
            <a:chExt cx="360040" cy="549424"/>
          </a:xfrm>
        </p:grpSpPr>
        <p:sp>
          <p:nvSpPr>
            <p:cNvPr id="18" name="Rectangle 21"/>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22"/>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3"/>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5"/>
          <p:cNvCxnSpPr>
            <a:stCxn id="5" idx="3"/>
          </p:cNvCxnSpPr>
          <p:nvPr/>
        </p:nvCxnSpPr>
        <p:spPr>
          <a:xfrm>
            <a:off x="1187624" y="4761148"/>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6"/>
          <p:cNvCxnSpPr/>
          <p:nvPr/>
        </p:nvCxnSpPr>
        <p:spPr>
          <a:xfrm flipH="1" flipV="1">
            <a:off x="3405433" y="4761149"/>
            <a:ext cx="9031" cy="124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9"/>
          <p:cNvCxnSpPr/>
          <p:nvPr/>
        </p:nvCxnSpPr>
        <p:spPr>
          <a:xfrm flipV="1">
            <a:off x="4932039" y="4760114"/>
            <a:ext cx="2" cy="1221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0"/>
          <p:cNvCxnSpPr/>
          <p:nvPr/>
        </p:nvCxnSpPr>
        <p:spPr>
          <a:xfrm flipH="1">
            <a:off x="4932040" y="5981369"/>
            <a:ext cx="12415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32"/>
          <p:cNvCxnSpPr/>
          <p:nvPr/>
        </p:nvCxnSpPr>
        <p:spPr>
          <a:xfrm flipV="1">
            <a:off x="6173549" y="5667915"/>
            <a:ext cx="0" cy="31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37"/>
          <p:cNvCxnSpPr/>
          <p:nvPr/>
        </p:nvCxnSpPr>
        <p:spPr>
          <a:xfrm flipH="1">
            <a:off x="4932041" y="5013176"/>
            <a:ext cx="5934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39"/>
          <p:cNvCxnSpPr/>
          <p:nvPr/>
        </p:nvCxnSpPr>
        <p:spPr>
          <a:xfrm flipH="1">
            <a:off x="5525477" y="4869160"/>
            <a:ext cx="2"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42"/>
          <p:cNvCxnSpPr/>
          <p:nvPr/>
        </p:nvCxnSpPr>
        <p:spPr>
          <a:xfrm flipH="1">
            <a:off x="3414464" y="6006383"/>
            <a:ext cx="5934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43"/>
          <p:cNvCxnSpPr/>
          <p:nvPr/>
        </p:nvCxnSpPr>
        <p:spPr>
          <a:xfrm flipH="1">
            <a:off x="4007158" y="5863924"/>
            <a:ext cx="2"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44"/>
          <p:cNvSpPr txBox="1"/>
          <p:nvPr/>
        </p:nvSpPr>
        <p:spPr>
          <a:xfrm>
            <a:off x="7302500" y="4526468"/>
            <a:ext cx="748923"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dirty="0" err="1"/>
              <a:t>Sinks</a:t>
            </a:r>
            <a:endParaRPr lang="en-GB" dirty="0"/>
          </a:p>
        </p:txBody>
      </p:sp>
      <p:cxnSp>
        <p:nvCxnSpPr>
          <p:cNvPr id="31" name="Straight Arrow Connector 45"/>
          <p:cNvCxnSpPr>
            <a:stCxn id="30" idx="1"/>
          </p:cNvCxnSpPr>
          <p:nvPr/>
        </p:nvCxnSpPr>
        <p:spPr>
          <a:xfrm flipH="1">
            <a:off x="5796136" y="4711134"/>
            <a:ext cx="1506364" cy="1686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Straight Arrow Connector 48"/>
          <p:cNvCxnSpPr>
            <a:stCxn id="30" idx="1"/>
          </p:cNvCxnSpPr>
          <p:nvPr/>
        </p:nvCxnSpPr>
        <p:spPr>
          <a:xfrm flipH="1">
            <a:off x="6449615" y="4711134"/>
            <a:ext cx="852885" cy="9772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90063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Clock tree synthesis</a:t>
            </a:r>
            <a:endParaRPr lang="de-DE" dirty="0"/>
          </a:p>
        </p:txBody>
      </p:sp>
      <p:sp>
        <p:nvSpPr>
          <p:cNvPr id="3" name="Inhaltsplatzhalter 2"/>
          <p:cNvSpPr>
            <a:spLocks noGrp="1"/>
          </p:cNvSpPr>
          <p:nvPr>
            <p:ph idx="1"/>
          </p:nvPr>
        </p:nvSpPr>
        <p:spPr/>
        <p:txBody>
          <a:bodyPr/>
          <a:lstStyle/>
          <a:p>
            <a:r>
              <a:rPr lang="en-GB" dirty="0"/>
              <a:t>Clock skew is the difference between the clock edges at two flip flops, one of them is generating the signal (the launch flip flop) and the other receiving it (the capture flip flop). Clock skew is defined as Skew = </a:t>
            </a:r>
            <a:r>
              <a:rPr lang="en-GB" dirty="0" err="1"/>
              <a:t>Tcapture</a:t>
            </a:r>
            <a:r>
              <a:rPr lang="en-GB" dirty="0"/>
              <a:t> – </a:t>
            </a:r>
            <a:r>
              <a:rPr lang="en-GB" dirty="0" err="1"/>
              <a:t>Tlaunch</a:t>
            </a:r>
            <a:r>
              <a:rPr lang="en-GB" dirty="0"/>
              <a:t>. It can be positive and negative. Positive skew leaves time for setup. Negative skew removes time for setup and it is good for hold. The original task of clock tree synthesis is to minimize the clock skew.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44</a:t>
            </a:fld>
            <a:endParaRPr lang="de-DE" altLang="de-DE"/>
          </a:p>
        </p:txBody>
      </p:sp>
      <p:grpSp>
        <p:nvGrpSpPr>
          <p:cNvPr id="5" name="Group 3"/>
          <p:cNvGrpSpPr/>
          <p:nvPr/>
        </p:nvGrpSpPr>
        <p:grpSpPr>
          <a:xfrm>
            <a:off x="6722884" y="3150688"/>
            <a:ext cx="519059" cy="792088"/>
            <a:chOff x="5724128" y="4895800"/>
            <a:chExt cx="360040" cy="549424"/>
          </a:xfrm>
        </p:grpSpPr>
        <p:sp>
          <p:nvSpPr>
            <p:cNvPr id="6" name="Rectangle 4"/>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5"/>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11"/>
          <p:cNvGrpSpPr/>
          <p:nvPr/>
        </p:nvGrpSpPr>
        <p:grpSpPr>
          <a:xfrm>
            <a:off x="2113872" y="3148542"/>
            <a:ext cx="519059" cy="792088"/>
            <a:chOff x="5724128" y="4895800"/>
            <a:chExt cx="360040" cy="549424"/>
          </a:xfrm>
        </p:grpSpPr>
        <p:sp>
          <p:nvSpPr>
            <p:cNvPr id="10" name="Rectangle 12"/>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3"/>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2320" y="2872791"/>
            <a:ext cx="1531356" cy="1343589"/>
          </a:xfrm>
          <a:prstGeom prst="rect">
            <a:avLst/>
          </a:prstGeom>
        </p:spPr>
      </p:pic>
      <p:sp>
        <p:nvSpPr>
          <p:cNvPr id="14" name="TextBox 16"/>
          <p:cNvSpPr txBox="1"/>
          <p:nvPr/>
        </p:nvSpPr>
        <p:spPr>
          <a:xfrm>
            <a:off x="1853938" y="2819400"/>
            <a:ext cx="941283" cy="369332"/>
          </a:xfrm>
          <a:prstGeom prst="rect">
            <a:avLst/>
          </a:prstGeom>
          <a:noFill/>
        </p:spPr>
        <p:txBody>
          <a:bodyPr wrap="none" rtlCol="0">
            <a:spAutoFit/>
          </a:bodyPr>
          <a:lstStyle/>
          <a:p>
            <a:r>
              <a:rPr lang="fr-FR" dirty="0" err="1"/>
              <a:t>Launch</a:t>
            </a:r>
            <a:endParaRPr lang="en-GB" dirty="0"/>
          </a:p>
        </p:txBody>
      </p:sp>
      <p:sp>
        <p:nvSpPr>
          <p:cNvPr id="15" name="TextBox 17"/>
          <p:cNvSpPr txBox="1"/>
          <p:nvPr/>
        </p:nvSpPr>
        <p:spPr>
          <a:xfrm>
            <a:off x="6462197" y="2907268"/>
            <a:ext cx="1005403" cy="369332"/>
          </a:xfrm>
          <a:prstGeom prst="rect">
            <a:avLst/>
          </a:prstGeom>
          <a:noFill/>
        </p:spPr>
        <p:txBody>
          <a:bodyPr wrap="none" rtlCol="0">
            <a:spAutoFit/>
          </a:bodyPr>
          <a:lstStyle/>
          <a:p>
            <a:r>
              <a:rPr lang="fr-FR" dirty="0"/>
              <a:t>Capture</a:t>
            </a:r>
            <a:endParaRPr lang="en-GB" dirty="0"/>
          </a:p>
        </p:txBody>
      </p:sp>
      <p:cxnSp>
        <p:nvCxnSpPr>
          <p:cNvPr id="16" name="Straight Connector 18"/>
          <p:cNvCxnSpPr/>
          <p:nvPr/>
        </p:nvCxnSpPr>
        <p:spPr>
          <a:xfrm>
            <a:off x="1574829" y="4482166"/>
            <a:ext cx="53873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a:off x="6962214" y="3940630"/>
            <a:ext cx="0" cy="534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23"/>
          <p:cNvCxnSpPr/>
          <p:nvPr/>
        </p:nvCxnSpPr>
        <p:spPr>
          <a:xfrm>
            <a:off x="2346542" y="3947565"/>
            <a:ext cx="0" cy="534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24"/>
          <p:cNvSpPr txBox="1"/>
          <p:nvPr/>
        </p:nvSpPr>
        <p:spPr>
          <a:xfrm>
            <a:off x="1813997" y="4572000"/>
            <a:ext cx="1005403" cy="369332"/>
          </a:xfrm>
          <a:prstGeom prst="rect">
            <a:avLst/>
          </a:prstGeom>
          <a:noFill/>
        </p:spPr>
        <p:txBody>
          <a:bodyPr wrap="none" rtlCol="0">
            <a:spAutoFit/>
          </a:bodyPr>
          <a:lstStyle/>
          <a:p>
            <a:r>
              <a:rPr lang="fr-FR" dirty="0" err="1"/>
              <a:t>Tlaunch</a:t>
            </a:r>
            <a:endParaRPr lang="en-GB" dirty="0"/>
          </a:p>
        </p:txBody>
      </p:sp>
      <p:sp>
        <p:nvSpPr>
          <p:cNvPr id="20" name="TextBox 25"/>
          <p:cNvSpPr txBox="1"/>
          <p:nvPr/>
        </p:nvSpPr>
        <p:spPr>
          <a:xfrm>
            <a:off x="6447586" y="4572000"/>
            <a:ext cx="1069588" cy="369332"/>
          </a:xfrm>
          <a:prstGeom prst="rect">
            <a:avLst/>
          </a:prstGeom>
          <a:noFill/>
        </p:spPr>
        <p:txBody>
          <a:bodyPr wrap="none" rtlCol="0">
            <a:spAutoFit/>
          </a:bodyPr>
          <a:lstStyle/>
          <a:p>
            <a:r>
              <a:rPr lang="fr-FR" dirty="0" err="1"/>
              <a:t>Tcapture</a:t>
            </a:r>
            <a:endParaRPr lang="en-GB" dirty="0"/>
          </a:p>
        </p:txBody>
      </p:sp>
      <p:cxnSp>
        <p:nvCxnSpPr>
          <p:cNvPr id="21" name="Straight Connector 27"/>
          <p:cNvCxnSpPr>
            <a:stCxn id="10" idx="3"/>
          </p:cNvCxnSpPr>
          <p:nvPr/>
        </p:nvCxnSpPr>
        <p:spPr>
          <a:xfrm>
            <a:off x="2632931" y="3544586"/>
            <a:ext cx="11482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8"/>
          <p:cNvCxnSpPr>
            <a:endCxn id="6" idx="1"/>
          </p:cNvCxnSpPr>
          <p:nvPr/>
        </p:nvCxnSpPr>
        <p:spPr>
          <a:xfrm>
            <a:off x="5363473" y="3544586"/>
            <a:ext cx="1359411" cy="214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30"/>
          <p:cNvSpPr txBox="1"/>
          <p:nvPr/>
        </p:nvSpPr>
        <p:spPr>
          <a:xfrm>
            <a:off x="3211644" y="4913491"/>
            <a:ext cx="2914324" cy="369332"/>
          </a:xfrm>
          <a:prstGeom prst="rect">
            <a:avLst/>
          </a:prstGeom>
          <a:solidFill>
            <a:srgbClr val="FFFF99"/>
          </a:solidFill>
        </p:spPr>
        <p:txBody>
          <a:bodyPr wrap="none" rtlCol="0">
            <a:spAutoFit/>
          </a:bodyPr>
          <a:lstStyle/>
          <a:p>
            <a:r>
              <a:rPr lang="fr-FR" dirty="0" err="1"/>
              <a:t>Skew</a:t>
            </a:r>
            <a:r>
              <a:rPr lang="fr-FR" dirty="0"/>
              <a:t> = </a:t>
            </a:r>
            <a:r>
              <a:rPr lang="fr-FR" dirty="0" err="1"/>
              <a:t>Tcapture</a:t>
            </a:r>
            <a:r>
              <a:rPr lang="fr-FR" dirty="0"/>
              <a:t> - </a:t>
            </a:r>
            <a:r>
              <a:rPr lang="fr-FR" dirty="0" err="1"/>
              <a:t>Tlaunch</a:t>
            </a:r>
            <a:endParaRPr lang="en-GB" dirty="0"/>
          </a:p>
        </p:txBody>
      </p:sp>
      <p:sp>
        <p:nvSpPr>
          <p:cNvPr id="24" name="TextBox 31"/>
          <p:cNvSpPr txBox="1"/>
          <p:nvPr/>
        </p:nvSpPr>
        <p:spPr>
          <a:xfrm>
            <a:off x="1169248" y="5486400"/>
            <a:ext cx="3326552" cy="369332"/>
          </a:xfrm>
          <a:prstGeom prst="rect">
            <a:avLst/>
          </a:prstGeom>
          <a:noFill/>
        </p:spPr>
        <p:txBody>
          <a:bodyPr wrap="none" rtlCol="0">
            <a:spAutoFit/>
          </a:bodyPr>
          <a:lstStyle/>
          <a:p>
            <a:r>
              <a:rPr lang="fr-FR" u="sng" dirty="0"/>
              <a:t>Positive: </a:t>
            </a:r>
            <a:r>
              <a:rPr lang="fr-FR" u="sng" dirty="0" err="1"/>
              <a:t>Leaves</a:t>
            </a:r>
            <a:r>
              <a:rPr lang="fr-FR" u="sng" dirty="0"/>
              <a:t> time for setup</a:t>
            </a:r>
            <a:endParaRPr lang="en-GB" u="sng" dirty="0"/>
          </a:p>
        </p:txBody>
      </p:sp>
      <p:sp>
        <p:nvSpPr>
          <p:cNvPr id="25" name="TextBox 32"/>
          <p:cNvSpPr txBox="1"/>
          <p:nvPr/>
        </p:nvSpPr>
        <p:spPr>
          <a:xfrm>
            <a:off x="5029200" y="5486400"/>
            <a:ext cx="3659976" cy="369332"/>
          </a:xfrm>
          <a:prstGeom prst="rect">
            <a:avLst/>
          </a:prstGeom>
          <a:noFill/>
        </p:spPr>
        <p:txBody>
          <a:bodyPr wrap="none" rtlCol="0">
            <a:spAutoFit/>
          </a:bodyPr>
          <a:lstStyle/>
          <a:p>
            <a:r>
              <a:rPr lang="fr-FR" u="sng" dirty="0" err="1"/>
              <a:t>Negative</a:t>
            </a:r>
            <a:r>
              <a:rPr lang="fr-FR" u="sng" dirty="0"/>
              <a:t>: </a:t>
            </a:r>
            <a:r>
              <a:rPr lang="fr-FR" u="sng" dirty="0" err="1"/>
              <a:t>Removes</a:t>
            </a:r>
            <a:r>
              <a:rPr lang="fr-FR" u="sng" dirty="0"/>
              <a:t> time for setup</a:t>
            </a:r>
            <a:endParaRPr lang="en-GB" u="sng" dirty="0"/>
          </a:p>
        </p:txBody>
      </p:sp>
      <p:cxnSp>
        <p:nvCxnSpPr>
          <p:cNvPr id="26" name="Straight Arrow Connector 34"/>
          <p:cNvCxnSpPr>
            <a:stCxn id="23" idx="2"/>
          </p:cNvCxnSpPr>
          <p:nvPr/>
        </p:nvCxnSpPr>
        <p:spPr>
          <a:xfrm flipH="1">
            <a:off x="3962400" y="5282823"/>
            <a:ext cx="706406" cy="279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35"/>
          <p:cNvCxnSpPr>
            <a:stCxn id="23" idx="2"/>
          </p:cNvCxnSpPr>
          <p:nvPr/>
        </p:nvCxnSpPr>
        <p:spPr>
          <a:xfrm>
            <a:off x="4668806" y="5282823"/>
            <a:ext cx="893794" cy="279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682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Clock latency</a:t>
            </a:r>
            <a:endParaRPr lang="de-DE" dirty="0"/>
          </a:p>
        </p:txBody>
      </p:sp>
      <p:sp>
        <p:nvSpPr>
          <p:cNvPr id="3" name="Inhaltsplatzhalter 2"/>
          <p:cNvSpPr>
            <a:spLocks noGrp="1"/>
          </p:cNvSpPr>
          <p:nvPr>
            <p:ph idx="1"/>
          </p:nvPr>
        </p:nvSpPr>
        <p:spPr/>
        <p:txBody>
          <a:bodyPr/>
          <a:lstStyle/>
          <a:p>
            <a:r>
              <a:rPr lang="en-GB" dirty="0"/>
              <a:t>Clock latency is used to describe the time clock signal needs to reach the flip flops. It is measured from the clock source to the flip flop input.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45</a:t>
            </a:fld>
            <a:endParaRPr lang="de-DE" altLang="de-DE"/>
          </a:p>
        </p:txBody>
      </p:sp>
      <p:sp>
        <p:nvSpPr>
          <p:cNvPr id="5" name="Rectangle 3"/>
          <p:cNvSpPr/>
          <p:nvPr/>
        </p:nvSpPr>
        <p:spPr>
          <a:xfrm>
            <a:off x="683568" y="3751252"/>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4"/>
          <p:cNvSpPr txBox="1"/>
          <p:nvPr/>
        </p:nvSpPr>
        <p:spPr>
          <a:xfrm>
            <a:off x="558183" y="3995700"/>
            <a:ext cx="466794" cy="369332"/>
          </a:xfrm>
          <a:prstGeom prst="rect">
            <a:avLst/>
          </a:prstGeom>
          <a:noFill/>
        </p:spPr>
        <p:txBody>
          <a:bodyPr wrap="none" rtlCol="0">
            <a:spAutoFit/>
          </a:bodyPr>
          <a:lstStyle/>
          <a:p>
            <a:r>
              <a:rPr lang="fr-FR" dirty="0" err="1"/>
              <a:t>clk</a:t>
            </a:r>
            <a:endParaRPr lang="en-GB" dirty="0"/>
          </a:p>
        </p:txBody>
      </p:sp>
      <p:grpSp>
        <p:nvGrpSpPr>
          <p:cNvPr id="7" name="Group 7"/>
          <p:cNvGrpSpPr/>
          <p:nvPr/>
        </p:nvGrpSpPr>
        <p:grpSpPr>
          <a:xfrm>
            <a:off x="6444208" y="3430242"/>
            <a:ext cx="360040" cy="549424"/>
            <a:chOff x="5724128" y="4895800"/>
            <a:chExt cx="360040" cy="549424"/>
          </a:xfrm>
        </p:grpSpPr>
        <p:sp>
          <p:nvSpPr>
            <p:cNvPr id="8" name="Rectangle 8"/>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9"/>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1"/>
          <p:cNvGrpSpPr/>
          <p:nvPr/>
        </p:nvGrpSpPr>
        <p:grpSpPr>
          <a:xfrm>
            <a:off x="4926632" y="4422595"/>
            <a:ext cx="360040" cy="549424"/>
            <a:chOff x="5724128" y="4895800"/>
            <a:chExt cx="360040" cy="549424"/>
          </a:xfrm>
        </p:grpSpPr>
        <p:sp>
          <p:nvSpPr>
            <p:cNvPr id="12" name="Rectangle 12"/>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3"/>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4"/>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5"/>
          <p:cNvGrpSpPr/>
          <p:nvPr/>
        </p:nvGrpSpPr>
        <p:grpSpPr>
          <a:xfrm>
            <a:off x="7612220" y="3396927"/>
            <a:ext cx="360040" cy="549424"/>
            <a:chOff x="5724128" y="4895800"/>
            <a:chExt cx="360040" cy="549424"/>
          </a:xfrm>
        </p:grpSpPr>
        <p:sp>
          <p:nvSpPr>
            <p:cNvPr id="16" name="Rectangle 16"/>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7"/>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8"/>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9"/>
          <p:cNvCxnSpPr>
            <a:stCxn id="5" idx="3"/>
          </p:cNvCxnSpPr>
          <p:nvPr/>
        </p:nvCxnSpPr>
        <p:spPr>
          <a:xfrm>
            <a:off x="899592" y="3859264"/>
            <a:ext cx="5112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0"/>
          <p:cNvCxnSpPr/>
          <p:nvPr/>
        </p:nvCxnSpPr>
        <p:spPr>
          <a:xfrm flipH="1" flipV="1">
            <a:off x="4485553" y="3861049"/>
            <a:ext cx="9031" cy="124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1"/>
          <p:cNvCxnSpPr/>
          <p:nvPr/>
        </p:nvCxnSpPr>
        <p:spPr>
          <a:xfrm flipV="1">
            <a:off x="6012159" y="3860015"/>
            <a:ext cx="2" cy="320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flipH="1">
            <a:off x="6012161" y="4180366"/>
            <a:ext cx="1761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flipH="1">
            <a:off x="6605597" y="3969060"/>
            <a:ext cx="2" cy="211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flipH="1">
            <a:off x="4494584" y="5106283"/>
            <a:ext cx="5934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flipH="1">
            <a:off x="5087278" y="4963824"/>
            <a:ext cx="2"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Isosceles Triangle 28"/>
          <p:cNvSpPr/>
          <p:nvPr/>
        </p:nvSpPr>
        <p:spPr>
          <a:xfrm rot="5400000">
            <a:off x="1455079" y="3650416"/>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27" name="Straight Connector 32"/>
          <p:cNvCxnSpPr/>
          <p:nvPr/>
        </p:nvCxnSpPr>
        <p:spPr>
          <a:xfrm flipH="1">
            <a:off x="7773609" y="3946351"/>
            <a:ext cx="2" cy="234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Isosceles Triangle 37"/>
          <p:cNvSpPr/>
          <p:nvPr/>
        </p:nvSpPr>
        <p:spPr>
          <a:xfrm rot="5400000">
            <a:off x="2257840" y="3650417"/>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9" name="Isosceles Triangle 38"/>
          <p:cNvSpPr/>
          <p:nvPr/>
        </p:nvSpPr>
        <p:spPr>
          <a:xfrm rot="5400000">
            <a:off x="3111153" y="3650417"/>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30" name="Straight Arrow Connector 40"/>
          <p:cNvCxnSpPr/>
          <p:nvPr/>
        </p:nvCxnSpPr>
        <p:spPr>
          <a:xfrm>
            <a:off x="683568" y="5301208"/>
            <a:ext cx="4368449" cy="0"/>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31" name="TextBox 41"/>
          <p:cNvSpPr txBox="1"/>
          <p:nvPr/>
        </p:nvSpPr>
        <p:spPr>
          <a:xfrm>
            <a:off x="2326909" y="5389069"/>
            <a:ext cx="992579" cy="369332"/>
          </a:xfrm>
          <a:prstGeom prst="rect">
            <a:avLst/>
          </a:prstGeom>
          <a:noFill/>
        </p:spPr>
        <p:txBody>
          <a:bodyPr wrap="none" rtlCol="0">
            <a:spAutoFit/>
          </a:bodyPr>
          <a:lstStyle/>
          <a:p>
            <a:r>
              <a:rPr lang="fr-FR" dirty="0" err="1"/>
              <a:t>Latency</a:t>
            </a:r>
            <a:endParaRPr lang="en-GB" dirty="0"/>
          </a:p>
        </p:txBody>
      </p:sp>
      <p:sp>
        <p:nvSpPr>
          <p:cNvPr id="32" name="TextBox 43"/>
          <p:cNvSpPr txBox="1"/>
          <p:nvPr/>
        </p:nvSpPr>
        <p:spPr>
          <a:xfrm>
            <a:off x="6578186" y="4215095"/>
            <a:ext cx="1231427" cy="338554"/>
          </a:xfrm>
          <a:prstGeom prst="rect">
            <a:avLst/>
          </a:prstGeom>
          <a:noFill/>
        </p:spPr>
        <p:txBody>
          <a:bodyPr wrap="none" rtlCol="0">
            <a:spAutoFit/>
          </a:bodyPr>
          <a:lstStyle/>
          <a:p>
            <a:r>
              <a:rPr lang="fr-FR" sz="1600" i="1" dirty="0"/>
              <a:t>Local </a:t>
            </a:r>
            <a:r>
              <a:rPr lang="fr-FR" sz="1600" i="1" dirty="0" err="1"/>
              <a:t>Skew</a:t>
            </a:r>
            <a:endParaRPr lang="en-GB" sz="1600" i="1" dirty="0"/>
          </a:p>
        </p:txBody>
      </p:sp>
      <p:sp>
        <p:nvSpPr>
          <p:cNvPr id="33" name="TextBox 44"/>
          <p:cNvSpPr txBox="1"/>
          <p:nvPr/>
        </p:nvSpPr>
        <p:spPr>
          <a:xfrm>
            <a:off x="5692057" y="4697278"/>
            <a:ext cx="1334020" cy="338554"/>
          </a:xfrm>
          <a:prstGeom prst="rect">
            <a:avLst/>
          </a:prstGeom>
          <a:noFill/>
        </p:spPr>
        <p:txBody>
          <a:bodyPr wrap="none" rtlCol="0">
            <a:spAutoFit/>
          </a:bodyPr>
          <a:lstStyle/>
          <a:p>
            <a:r>
              <a:rPr lang="fr-FR" sz="1600" i="1" dirty="0"/>
              <a:t>Global </a:t>
            </a:r>
            <a:r>
              <a:rPr lang="fr-FR" sz="1600" i="1" dirty="0" err="1"/>
              <a:t>Skew</a:t>
            </a:r>
            <a:endParaRPr lang="en-GB" sz="1600" i="1" dirty="0"/>
          </a:p>
        </p:txBody>
      </p:sp>
      <p:cxnSp>
        <p:nvCxnSpPr>
          <p:cNvPr id="34" name="Straight Arrow Connector 46"/>
          <p:cNvCxnSpPr/>
          <p:nvPr/>
        </p:nvCxnSpPr>
        <p:spPr>
          <a:xfrm flipV="1">
            <a:off x="5177401" y="4215094"/>
            <a:ext cx="1356188" cy="8881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02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Tree</a:t>
            </a:r>
            <a:r>
              <a:rPr lang="de-DE" dirty="0" smtClean="0"/>
              <a:t> vs. </a:t>
            </a:r>
            <a:r>
              <a:rPr lang="de-DE" dirty="0" err="1" smtClean="0"/>
              <a:t>mesh</a:t>
            </a:r>
            <a:endParaRPr lang="de-DE" dirty="0"/>
          </a:p>
        </p:txBody>
      </p:sp>
      <p:sp>
        <p:nvSpPr>
          <p:cNvPr id="3" name="Inhaltsplatzhalter 2"/>
          <p:cNvSpPr>
            <a:spLocks noGrp="1"/>
          </p:cNvSpPr>
          <p:nvPr>
            <p:ph idx="1"/>
          </p:nvPr>
        </p:nvSpPr>
        <p:spPr/>
        <p:txBody>
          <a:bodyPr/>
          <a:lstStyle/>
          <a:p>
            <a:r>
              <a:rPr lang="en-GB" dirty="0"/>
              <a:t>There are two types of clock routing. </a:t>
            </a:r>
            <a:endParaRPr lang="de-DE" dirty="0"/>
          </a:p>
          <a:p>
            <a:r>
              <a:rPr lang="en-GB" dirty="0"/>
              <a:t>Standard clock tree is commonly used.</a:t>
            </a:r>
            <a:endParaRPr lang="de-DE" dirty="0"/>
          </a:p>
          <a:p>
            <a:r>
              <a:rPr lang="en-GB" dirty="0"/>
              <a:t>Clock mesh uses a grid structure to reduce the skew. </a:t>
            </a:r>
            <a:endParaRPr lang="de-DE" dirty="0"/>
          </a:p>
          <a:p>
            <a:r>
              <a:rPr lang="en-GB" dirty="0"/>
              <a:t>Clock mesh seems to be a better solution when there is a significant on chip variation of standard cell delays.</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46</a:t>
            </a:fld>
            <a:endParaRPr lang="de-DE" altLang="de-DE"/>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895600"/>
            <a:ext cx="3943350" cy="2790825"/>
          </a:xfrm>
          <a:prstGeom prst="rect">
            <a:avLst/>
          </a:prstGeom>
        </p:spPr>
      </p:pic>
      <p:sp>
        <p:nvSpPr>
          <p:cNvPr id="6" name="TextBox 4"/>
          <p:cNvSpPr txBox="1"/>
          <p:nvPr/>
        </p:nvSpPr>
        <p:spPr>
          <a:xfrm>
            <a:off x="2590800" y="5786735"/>
            <a:ext cx="3799334" cy="461665"/>
          </a:xfrm>
          <a:prstGeom prst="rect">
            <a:avLst/>
          </a:prstGeom>
          <a:noFill/>
        </p:spPr>
        <p:txBody>
          <a:bodyPr wrap="square" rtlCol="0">
            <a:spAutoFit/>
          </a:bodyPr>
          <a:lstStyle/>
          <a:p>
            <a:r>
              <a:rPr lang="en-GB" sz="1200" dirty="0"/>
              <a:t>http://www.design-reuse.com/articles/21019/clock-mesh-benefits-analysis.html</a:t>
            </a:r>
          </a:p>
        </p:txBody>
      </p:sp>
    </p:spTree>
    <p:extLst>
      <p:ext uri="{BB962C8B-B14F-4D97-AF65-F5344CB8AC3E}">
        <p14:creationId xmlns:p14="http://schemas.microsoft.com/office/powerpoint/2010/main" val="2347686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Usefull</a:t>
            </a:r>
            <a:r>
              <a:rPr lang="de-DE" dirty="0" smtClean="0"/>
              <a:t> </a:t>
            </a:r>
            <a:r>
              <a:rPr lang="de-DE" dirty="0" err="1" smtClean="0"/>
              <a:t>skew</a:t>
            </a:r>
            <a:endParaRPr lang="de-DE" dirty="0"/>
          </a:p>
        </p:txBody>
      </p:sp>
      <p:sp>
        <p:nvSpPr>
          <p:cNvPr id="3" name="Inhaltsplatzhalter 2"/>
          <p:cNvSpPr>
            <a:spLocks noGrp="1"/>
          </p:cNvSpPr>
          <p:nvPr>
            <p:ph idx="1"/>
          </p:nvPr>
        </p:nvSpPr>
        <p:spPr/>
        <p:txBody>
          <a:bodyPr/>
          <a:lstStyle/>
          <a:p>
            <a:r>
              <a:rPr lang="en-GB" dirty="0"/>
              <a:t>An advanced option of clock tree synthesis is to use positive/negative skew to improve setup or hold timing. This feature should be used with precaution.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47</a:t>
            </a:fld>
            <a:endParaRPr lang="de-DE" altLang="de-DE"/>
          </a:p>
        </p:txBody>
      </p:sp>
      <p:grpSp>
        <p:nvGrpSpPr>
          <p:cNvPr id="5" name="Group 3"/>
          <p:cNvGrpSpPr/>
          <p:nvPr/>
        </p:nvGrpSpPr>
        <p:grpSpPr>
          <a:xfrm>
            <a:off x="6407687" y="3275746"/>
            <a:ext cx="519059" cy="792088"/>
            <a:chOff x="5724128" y="4895800"/>
            <a:chExt cx="360040" cy="549424"/>
          </a:xfrm>
        </p:grpSpPr>
        <p:sp>
          <p:nvSpPr>
            <p:cNvPr id="6" name="Rectangle 4"/>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5"/>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7"/>
          <p:cNvGrpSpPr/>
          <p:nvPr/>
        </p:nvGrpSpPr>
        <p:grpSpPr>
          <a:xfrm>
            <a:off x="1798675" y="3273600"/>
            <a:ext cx="519059" cy="792088"/>
            <a:chOff x="5724128" y="4895800"/>
            <a:chExt cx="360040" cy="549424"/>
          </a:xfrm>
        </p:grpSpPr>
        <p:sp>
          <p:nvSpPr>
            <p:cNvPr id="10" name="Rectangle 8"/>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9"/>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923" y="2971631"/>
            <a:ext cx="1531356" cy="1343589"/>
          </a:xfrm>
          <a:prstGeom prst="rect">
            <a:avLst/>
          </a:prstGeom>
        </p:spPr>
      </p:pic>
      <p:sp>
        <p:nvSpPr>
          <p:cNvPr id="14" name="TextBox 12"/>
          <p:cNvSpPr txBox="1"/>
          <p:nvPr/>
        </p:nvSpPr>
        <p:spPr>
          <a:xfrm>
            <a:off x="1600200" y="2602468"/>
            <a:ext cx="941283" cy="369332"/>
          </a:xfrm>
          <a:prstGeom prst="rect">
            <a:avLst/>
          </a:prstGeom>
          <a:noFill/>
        </p:spPr>
        <p:txBody>
          <a:bodyPr wrap="none" rtlCol="0">
            <a:spAutoFit/>
          </a:bodyPr>
          <a:lstStyle/>
          <a:p>
            <a:r>
              <a:rPr lang="fr-FR" dirty="0" err="1"/>
              <a:t>Launch</a:t>
            </a:r>
            <a:endParaRPr lang="en-GB" dirty="0"/>
          </a:p>
        </p:txBody>
      </p:sp>
      <p:sp>
        <p:nvSpPr>
          <p:cNvPr id="15" name="TextBox 13"/>
          <p:cNvSpPr txBox="1"/>
          <p:nvPr/>
        </p:nvSpPr>
        <p:spPr>
          <a:xfrm>
            <a:off x="6196574" y="2603201"/>
            <a:ext cx="1005403" cy="369332"/>
          </a:xfrm>
          <a:prstGeom prst="rect">
            <a:avLst/>
          </a:prstGeom>
          <a:noFill/>
        </p:spPr>
        <p:txBody>
          <a:bodyPr wrap="none" rtlCol="0">
            <a:spAutoFit/>
          </a:bodyPr>
          <a:lstStyle/>
          <a:p>
            <a:r>
              <a:rPr lang="fr-FR" dirty="0"/>
              <a:t>Capture</a:t>
            </a:r>
            <a:endParaRPr lang="en-GB" dirty="0"/>
          </a:p>
        </p:txBody>
      </p:sp>
      <p:cxnSp>
        <p:nvCxnSpPr>
          <p:cNvPr id="16" name="Straight Connector 14"/>
          <p:cNvCxnSpPr/>
          <p:nvPr/>
        </p:nvCxnSpPr>
        <p:spPr>
          <a:xfrm>
            <a:off x="1259632" y="4607224"/>
            <a:ext cx="53873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5"/>
          <p:cNvCxnSpPr/>
          <p:nvPr/>
        </p:nvCxnSpPr>
        <p:spPr>
          <a:xfrm>
            <a:off x="6647017" y="4065688"/>
            <a:ext cx="0" cy="534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6"/>
          <p:cNvCxnSpPr/>
          <p:nvPr/>
        </p:nvCxnSpPr>
        <p:spPr>
          <a:xfrm>
            <a:off x="2031345" y="4072623"/>
            <a:ext cx="0" cy="534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7"/>
          <p:cNvSpPr txBox="1"/>
          <p:nvPr/>
        </p:nvSpPr>
        <p:spPr>
          <a:xfrm>
            <a:off x="1476737" y="4725771"/>
            <a:ext cx="1005403" cy="369332"/>
          </a:xfrm>
          <a:prstGeom prst="rect">
            <a:avLst/>
          </a:prstGeom>
          <a:noFill/>
        </p:spPr>
        <p:txBody>
          <a:bodyPr wrap="none" rtlCol="0">
            <a:spAutoFit/>
          </a:bodyPr>
          <a:lstStyle/>
          <a:p>
            <a:r>
              <a:rPr lang="fr-FR" dirty="0" err="1"/>
              <a:t>Tlaunch</a:t>
            </a:r>
            <a:endParaRPr lang="en-GB" dirty="0"/>
          </a:p>
        </p:txBody>
      </p:sp>
      <p:sp>
        <p:nvSpPr>
          <p:cNvPr id="20" name="TextBox 18"/>
          <p:cNvSpPr txBox="1"/>
          <p:nvPr/>
        </p:nvSpPr>
        <p:spPr>
          <a:xfrm>
            <a:off x="6132389" y="4757800"/>
            <a:ext cx="1069588" cy="369332"/>
          </a:xfrm>
          <a:prstGeom prst="rect">
            <a:avLst/>
          </a:prstGeom>
          <a:noFill/>
        </p:spPr>
        <p:txBody>
          <a:bodyPr wrap="none" rtlCol="0">
            <a:spAutoFit/>
          </a:bodyPr>
          <a:lstStyle/>
          <a:p>
            <a:r>
              <a:rPr lang="fr-FR" dirty="0" err="1"/>
              <a:t>Tcapture</a:t>
            </a:r>
            <a:endParaRPr lang="en-GB" dirty="0"/>
          </a:p>
        </p:txBody>
      </p:sp>
      <p:cxnSp>
        <p:nvCxnSpPr>
          <p:cNvPr id="21" name="Straight Connector 19"/>
          <p:cNvCxnSpPr>
            <a:stCxn id="10" idx="3"/>
          </p:cNvCxnSpPr>
          <p:nvPr/>
        </p:nvCxnSpPr>
        <p:spPr>
          <a:xfrm>
            <a:off x="2317734" y="3669644"/>
            <a:ext cx="11482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0"/>
          <p:cNvCxnSpPr>
            <a:endCxn id="6" idx="1"/>
          </p:cNvCxnSpPr>
          <p:nvPr/>
        </p:nvCxnSpPr>
        <p:spPr>
          <a:xfrm>
            <a:off x="5048276" y="3669644"/>
            <a:ext cx="1359411" cy="2146"/>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1"/>
          <p:cNvSpPr/>
          <p:nvPr/>
        </p:nvSpPr>
        <p:spPr>
          <a:xfrm rot="5400000">
            <a:off x="4149670" y="4406651"/>
            <a:ext cx="541483" cy="4212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flipH="1">
            <a:off x="3275856" y="5016089"/>
            <a:ext cx="933922" cy="699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01820" y="5795972"/>
            <a:ext cx="1148071" cy="276999"/>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fr-FR" dirty="0" err="1">
                <a:solidFill>
                  <a:schemeClr val="tx1"/>
                </a:solidFill>
              </a:rPr>
              <a:t>Inserted</a:t>
            </a:r>
            <a:r>
              <a:rPr lang="fr-FR" dirty="0">
                <a:solidFill>
                  <a:schemeClr val="tx1"/>
                </a:solidFill>
              </a:rPr>
              <a:t> </a:t>
            </a:r>
            <a:r>
              <a:rPr lang="fr-FR" dirty="0" err="1">
                <a:solidFill>
                  <a:schemeClr val="tx1"/>
                </a:solidFill>
              </a:rPr>
              <a:t>delay</a:t>
            </a:r>
            <a:endParaRPr lang="en-GB" dirty="0">
              <a:solidFill>
                <a:schemeClr val="tx1"/>
              </a:solidFill>
            </a:endParaRPr>
          </a:p>
        </p:txBody>
      </p:sp>
    </p:spTree>
    <p:extLst>
      <p:ext uri="{BB962C8B-B14F-4D97-AF65-F5344CB8AC3E}">
        <p14:creationId xmlns:p14="http://schemas.microsoft.com/office/powerpoint/2010/main" val="3091402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Input </a:t>
            </a:r>
            <a:r>
              <a:rPr lang="de-DE" dirty="0" err="1" smtClean="0"/>
              <a:t>and</a:t>
            </a:r>
            <a:r>
              <a:rPr lang="de-DE" dirty="0" smtClean="0"/>
              <a:t> </a:t>
            </a:r>
            <a:r>
              <a:rPr lang="de-DE" dirty="0" err="1" smtClean="0"/>
              <a:t>output</a:t>
            </a:r>
            <a:r>
              <a:rPr lang="de-DE" dirty="0" smtClean="0"/>
              <a:t> </a:t>
            </a:r>
            <a:r>
              <a:rPr lang="de-DE" dirty="0" err="1" smtClean="0"/>
              <a:t>timing</a:t>
            </a:r>
            <a:endParaRPr lang="de-DE" dirty="0"/>
          </a:p>
        </p:txBody>
      </p:sp>
      <p:sp>
        <p:nvSpPr>
          <p:cNvPr id="3" name="Inhaltsplatzhalter 2"/>
          <p:cNvSpPr>
            <a:spLocks noGrp="1"/>
          </p:cNvSpPr>
          <p:nvPr>
            <p:ph idx="1"/>
          </p:nvPr>
        </p:nvSpPr>
        <p:spPr/>
        <p:txBody>
          <a:bodyPr/>
          <a:lstStyle/>
          <a:p>
            <a:r>
              <a:rPr lang="en-GB" dirty="0"/>
              <a:t>Clock tree latency influences the capturing of input signals and generation of output signals. It can cause the input to register and register to output time violations. These violations are not serious as the setup and hold violations on chip because the external circuits can be modified to cope with too late outputs or they can generate the signals for the chip earlier or later.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48</a:t>
            </a:fld>
            <a:endParaRPr lang="de-DE" altLang="de-DE"/>
          </a:p>
        </p:txBody>
      </p:sp>
      <p:cxnSp>
        <p:nvCxnSpPr>
          <p:cNvPr id="5" name="Straight Connector 18"/>
          <p:cNvCxnSpPr/>
          <p:nvPr/>
        </p:nvCxnSpPr>
        <p:spPr>
          <a:xfrm>
            <a:off x="1547664" y="5877272"/>
            <a:ext cx="3312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7"/>
          <p:cNvSpPr/>
          <p:nvPr/>
        </p:nvSpPr>
        <p:spPr>
          <a:xfrm>
            <a:off x="1292218" y="575018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8"/>
          <p:cNvSpPr txBox="1"/>
          <p:nvPr/>
        </p:nvSpPr>
        <p:spPr>
          <a:xfrm>
            <a:off x="1166833" y="5994632"/>
            <a:ext cx="466794" cy="369332"/>
          </a:xfrm>
          <a:prstGeom prst="rect">
            <a:avLst/>
          </a:prstGeom>
          <a:noFill/>
        </p:spPr>
        <p:txBody>
          <a:bodyPr wrap="none" rtlCol="0">
            <a:spAutoFit/>
          </a:bodyPr>
          <a:lstStyle/>
          <a:p>
            <a:r>
              <a:rPr lang="fr-FR" dirty="0" err="1"/>
              <a:t>clk</a:t>
            </a:r>
            <a:endParaRPr lang="en-GB" dirty="0"/>
          </a:p>
        </p:txBody>
      </p:sp>
      <p:sp>
        <p:nvSpPr>
          <p:cNvPr id="8" name="Isosceles Triangle 9"/>
          <p:cNvSpPr/>
          <p:nvPr/>
        </p:nvSpPr>
        <p:spPr>
          <a:xfrm rot="5400000">
            <a:off x="2063729" y="5649348"/>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Isosceles Triangle 10"/>
          <p:cNvSpPr/>
          <p:nvPr/>
        </p:nvSpPr>
        <p:spPr>
          <a:xfrm rot="5400000">
            <a:off x="2866490" y="5649349"/>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Isosceles Triangle 11"/>
          <p:cNvSpPr/>
          <p:nvPr/>
        </p:nvSpPr>
        <p:spPr>
          <a:xfrm rot="5400000">
            <a:off x="3719803" y="5649349"/>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1" name="Group 12"/>
          <p:cNvGrpSpPr/>
          <p:nvPr/>
        </p:nvGrpSpPr>
        <p:grpSpPr>
          <a:xfrm>
            <a:off x="4716016" y="5157192"/>
            <a:ext cx="360040" cy="549424"/>
            <a:chOff x="5724128" y="4895800"/>
            <a:chExt cx="360040" cy="549424"/>
          </a:xfrm>
        </p:grpSpPr>
        <p:sp>
          <p:nvSpPr>
            <p:cNvPr id="12" name="Rectangle 13"/>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4"/>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5"/>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6"/>
          <p:cNvSpPr/>
          <p:nvPr/>
        </p:nvSpPr>
        <p:spPr>
          <a:xfrm>
            <a:off x="6732240" y="530120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7"/>
          <p:cNvSpPr txBox="1"/>
          <p:nvPr/>
        </p:nvSpPr>
        <p:spPr>
          <a:xfrm>
            <a:off x="6588224" y="5517232"/>
            <a:ext cx="505267" cy="369332"/>
          </a:xfrm>
          <a:prstGeom prst="rect">
            <a:avLst/>
          </a:prstGeom>
          <a:noFill/>
        </p:spPr>
        <p:txBody>
          <a:bodyPr wrap="none" rtlCol="0">
            <a:spAutoFit/>
          </a:bodyPr>
          <a:lstStyle/>
          <a:p>
            <a:r>
              <a:rPr lang="fr-FR" dirty="0"/>
              <a:t>out</a:t>
            </a:r>
            <a:endParaRPr lang="en-GB" dirty="0"/>
          </a:p>
        </p:txBody>
      </p:sp>
      <p:cxnSp>
        <p:nvCxnSpPr>
          <p:cNvPr id="17" name="Straight Connector 20"/>
          <p:cNvCxnSpPr/>
          <p:nvPr/>
        </p:nvCxnSpPr>
        <p:spPr>
          <a:xfrm>
            <a:off x="5148064" y="5445224"/>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23"/>
          <p:cNvCxnSpPr/>
          <p:nvPr/>
        </p:nvCxnSpPr>
        <p:spPr>
          <a:xfrm flipV="1">
            <a:off x="4860032" y="57332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26"/>
          <p:cNvGrpSpPr/>
          <p:nvPr/>
        </p:nvGrpSpPr>
        <p:grpSpPr>
          <a:xfrm>
            <a:off x="971600" y="4077072"/>
            <a:ext cx="1656184" cy="478871"/>
            <a:chOff x="2099459" y="4646319"/>
            <a:chExt cx="1366010" cy="394970"/>
          </a:xfrm>
        </p:grpSpPr>
        <p:cxnSp>
          <p:nvCxnSpPr>
            <p:cNvPr id="20" name="Straight Connector 27"/>
            <p:cNvCxnSpPr/>
            <p:nvPr/>
          </p:nvCxnSpPr>
          <p:spPr>
            <a:xfrm>
              <a:off x="2099459" y="5041289"/>
              <a:ext cx="3843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8"/>
            <p:cNvCxnSpPr/>
            <p:nvPr/>
          </p:nvCxnSpPr>
          <p:spPr>
            <a:xfrm flipV="1">
              <a:off x="2478906" y="4646319"/>
              <a:ext cx="0" cy="3949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9"/>
            <p:cNvCxnSpPr/>
            <p:nvPr/>
          </p:nvCxnSpPr>
          <p:spPr>
            <a:xfrm>
              <a:off x="2465660" y="4653136"/>
              <a:ext cx="423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30"/>
            <p:cNvCxnSpPr/>
            <p:nvPr/>
          </p:nvCxnSpPr>
          <p:spPr>
            <a:xfrm flipV="1">
              <a:off x="2889405" y="4646319"/>
              <a:ext cx="0" cy="3949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31"/>
            <p:cNvCxnSpPr/>
            <p:nvPr/>
          </p:nvCxnSpPr>
          <p:spPr>
            <a:xfrm>
              <a:off x="2889405" y="5041289"/>
              <a:ext cx="576064"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 name="Group 32"/>
          <p:cNvGrpSpPr/>
          <p:nvPr/>
        </p:nvGrpSpPr>
        <p:grpSpPr>
          <a:xfrm>
            <a:off x="4427984" y="4390289"/>
            <a:ext cx="1656184" cy="478871"/>
            <a:chOff x="2099459" y="4646319"/>
            <a:chExt cx="1366010" cy="394970"/>
          </a:xfrm>
        </p:grpSpPr>
        <p:cxnSp>
          <p:nvCxnSpPr>
            <p:cNvPr id="26" name="Straight Connector 33"/>
            <p:cNvCxnSpPr/>
            <p:nvPr/>
          </p:nvCxnSpPr>
          <p:spPr>
            <a:xfrm>
              <a:off x="2099459" y="5041289"/>
              <a:ext cx="3843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34"/>
            <p:cNvCxnSpPr/>
            <p:nvPr/>
          </p:nvCxnSpPr>
          <p:spPr>
            <a:xfrm flipV="1">
              <a:off x="2478906" y="4646319"/>
              <a:ext cx="0" cy="3949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35"/>
            <p:cNvCxnSpPr/>
            <p:nvPr/>
          </p:nvCxnSpPr>
          <p:spPr>
            <a:xfrm>
              <a:off x="2465660" y="4653136"/>
              <a:ext cx="423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36"/>
            <p:cNvCxnSpPr/>
            <p:nvPr/>
          </p:nvCxnSpPr>
          <p:spPr>
            <a:xfrm flipV="1">
              <a:off x="2889405" y="4646319"/>
              <a:ext cx="0" cy="3949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37"/>
            <p:cNvCxnSpPr/>
            <p:nvPr/>
          </p:nvCxnSpPr>
          <p:spPr>
            <a:xfrm>
              <a:off x="2889405" y="5041289"/>
              <a:ext cx="576064"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1" name="Straight Connector 38"/>
          <p:cNvCxnSpPr/>
          <p:nvPr/>
        </p:nvCxnSpPr>
        <p:spPr>
          <a:xfrm>
            <a:off x="6156176" y="5013176"/>
            <a:ext cx="5137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9"/>
          <p:cNvCxnSpPr/>
          <p:nvPr/>
        </p:nvCxnSpPr>
        <p:spPr>
          <a:xfrm>
            <a:off x="6156176" y="5229200"/>
            <a:ext cx="5137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40"/>
          <p:cNvCxnSpPr/>
          <p:nvPr/>
        </p:nvCxnSpPr>
        <p:spPr>
          <a:xfrm>
            <a:off x="6660232" y="5013176"/>
            <a:ext cx="432048"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42"/>
          <p:cNvCxnSpPr/>
          <p:nvPr/>
        </p:nvCxnSpPr>
        <p:spPr>
          <a:xfrm flipV="1">
            <a:off x="6660232" y="5013176"/>
            <a:ext cx="432048"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43"/>
          <p:cNvCxnSpPr/>
          <p:nvPr/>
        </p:nvCxnSpPr>
        <p:spPr>
          <a:xfrm>
            <a:off x="7092280" y="5013176"/>
            <a:ext cx="5137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44"/>
          <p:cNvCxnSpPr/>
          <p:nvPr/>
        </p:nvCxnSpPr>
        <p:spPr>
          <a:xfrm>
            <a:off x="7092280" y="5229200"/>
            <a:ext cx="5137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Arrow Connector 46"/>
          <p:cNvCxnSpPr/>
          <p:nvPr/>
        </p:nvCxnSpPr>
        <p:spPr>
          <a:xfrm>
            <a:off x="1403648" y="3933056"/>
            <a:ext cx="540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47"/>
          <p:cNvSpPr txBox="1"/>
          <p:nvPr/>
        </p:nvSpPr>
        <p:spPr>
          <a:xfrm>
            <a:off x="3059832" y="3573016"/>
            <a:ext cx="2557110" cy="369332"/>
          </a:xfrm>
          <a:prstGeom prst="rect">
            <a:avLst/>
          </a:prstGeom>
          <a:noFill/>
        </p:spPr>
        <p:txBody>
          <a:bodyPr wrap="none" rtlCol="0">
            <a:spAutoFit/>
          </a:bodyPr>
          <a:lstStyle/>
          <a:p>
            <a:r>
              <a:rPr lang="fr-FR" i="1" dirty="0"/>
              <a:t>Output </a:t>
            </a:r>
            <a:r>
              <a:rPr lang="fr-FR" i="1" dirty="0" err="1"/>
              <a:t>delay</a:t>
            </a:r>
            <a:r>
              <a:rPr lang="fr-FR" i="1" dirty="0"/>
              <a:t> </a:t>
            </a:r>
            <a:r>
              <a:rPr lang="fr-FR" i="1" dirty="0" err="1"/>
              <a:t>constraint</a:t>
            </a:r>
            <a:endParaRPr lang="en-GB" i="1" dirty="0"/>
          </a:p>
        </p:txBody>
      </p:sp>
      <p:cxnSp>
        <p:nvCxnSpPr>
          <p:cNvPr id="39" name="Straight Arrow Connector 48"/>
          <p:cNvCxnSpPr/>
          <p:nvPr/>
        </p:nvCxnSpPr>
        <p:spPr>
          <a:xfrm>
            <a:off x="4860032" y="4318281"/>
            <a:ext cx="1944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50"/>
          <p:cNvSpPr txBox="1"/>
          <p:nvPr/>
        </p:nvSpPr>
        <p:spPr>
          <a:xfrm>
            <a:off x="4932040" y="4005064"/>
            <a:ext cx="1787669" cy="369332"/>
          </a:xfrm>
          <a:prstGeom prst="rect">
            <a:avLst/>
          </a:prstGeom>
          <a:noFill/>
        </p:spPr>
        <p:txBody>
          <a:bodyPr wrap="none" rtlCol="0">
            <a:spAutoFit/>
          </a:bodyPr>
          <a:lstStyle/>
          <a:p>
            <a:r>
              <a:rPr lang="fr-FR" i="1" dirty="0" err="1"/>
              <a:t>Remaining</a:t>
            </a:r>
            <a:r>
              <a:rPr lang="fr-FR" i="1" dirty="0"/>
              <a:t> time</a:t>
            </a:r>
            <a:endParaRPr lang="en-GB" i="1" dirty="0"/>
          </a:p>
        </p:txBody>
      </p:sp>
      <p:cxnSp>
        <p:nvCxnSpPr>
          <p:cNvPr id="41" name="Straight Arrow Connector 51"/>
          <p:cNvCxnSpPr/>
          <p:nvPr/>
        </p:nvCxnSpPr>
        <p:spPr>
          <a:xfrm>
            <a:off x="1403648" y="4293096"/>
            <a:ext cx="33123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53"/>
          <p:cNvSpPr txBox="1"/>
          <p:nvPr/>
        </p:nvSpPr>
        <p:spPr>
          <a:xfrm>
            <a:off x="2555776" y="4005064"/>
            <a:ext cx="992579" cy="369332"/>
          </a:xfrm>
          <a:prstGeom prst="rect">
            <a:avLst/>
          </a:prstGeom>
          <a:noFill/>
        </p:spPr>
        <p:txBody>
          <a:bodyPr wrap="none" rtlCol="0">
            <a:spAutoFit/>
          </a:bodyPr>
          <a:lstStyle/>
          <a:p>
            <a:r>
              <a:rPr lang="fr-FR" i="1" dirty="0" err="1"/>
              <a:t>Latency</a:t>
            </a:r>
            <a:endParaRPr lang="en-GB" i="1" dirty="0"/>
          </a:p>
        </p:txBody>
      </p:sp>
    </p:spTree>
    <p:extLst>
      <p:ext uri="{BB962C8B-B14F-4D97-AF65-F5344CB8AC3E}">
        <p14:creationId xmlns:p14="http://schemas.microsoft.com/office/powerpoint/2010/main" val="44814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Timing </a:t>
            </a:r>
            <a:r>
              <a:rPr lang="de-DE" dirty="0" err="1" smtClean="0"/>
              <a:t>report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49</a:t>
            </a:fld>
            <a:endParaRPr lang="de-DE" altLang="de-DE"/>
          </a:p>
        </p:txBody>
      </p:sp>
      <p:cxnSp>
        <p:nvCxnSpPr>
          <p:cNvPr id="5" name="Straight Connector 26"/>
          <p:cNvCxnSpPr>
            <a:stCxn id="16" idx="2"/>
            <a:endCxn id="8" idx="0"/>
          </p:cNvCxnSpPr>
          <p:nvPr/>
        </p:nvCxnSpPr>
        <p:spPr>
          <a:xfrm flipH="1">
            <a:off x="1101546" y="1889177"/>
            <a:ext cx="29246" cy="2738910"/>
          </a:xfrm>
          <a:prstGeom prst="line">
            <a:avLst/>
          </a:prstGeom>
        </p:spPr>
        <p:style>
          <a:lnRef idx="1">
            <a:schemeClr val="dk1"/>
          </a:lnRef>
          <a:fillRef idx="0">
            <a:schemeClr val="dk1"/>
          </a:fillRef>
          <a:effectRef idx="0">
            <a:schemeClr val="dk1"/>
          </a:effectRef>
          <a:fontRef idx="minor">
            <a:schemeClr val="tx1"/>
          </a:fontRef>
        </p:style>
      </p:cxn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95736" y="1648920"/>
            <a:ext cx="6705482" cy="444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p:nvPr/>
        </p:nvGrpSpPr>
        <p:grpSpPr>
          <a:xfrm>
            <a:off x="842016" y="4628087"/>
            <a:ext cx="519059" cy="792088"/>
            <a:chOff x="5724128" y="4895800"/>
            <a:chExt cx="360040" cy="549424"/>
          </a:xfrm>
        </p:grpSpPr>
        <p:sp>
          <p:nvSpPr>
            <p:cNvPr id="8" name="Rectangle 5"/>
            <p:cNvSpPr/>
            <p:nvPr/>
          </p:nvSpPr>
          <p:spPr>
            <a:xfrm>
              <a:off x="5724128" y="4895800"/>
              <a:ext cx="360040" cy="54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6"/>
            <p:cNvCxnSpPr/>
            <p:nvPr/>
          </p:nvCxnSpPr>
          <p:spPr>
            <a:xfrm flipH="1" flipV="1">
              <a:off x="5885517" y="5265132"/>
              <a:ext cx="72008" cy="18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p:nvCxnSpPr>
          <p:spPr>
            <a:xfrm flipV="1">
              <a:off x="5813509" y="5261486"/>
              <a:ext cx="72008" cy="18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Arrow Connector 9"/>
          <p:cNvCxnSpPr/>
          <p:nvPr/>
        </p:nvCxnSpPr>
        <p:spPr>
          <a:xfrm flipH="1" flipV="1">
            <a:off x="1489933" y="5420175"/>
            <a:ext cx="1065844" cy="9705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 name="Isosceles Triangle 10"/>
          <p:cNvSpPr/>
          <p:nvPr/>
        </p:nvSpPr>
        <p:spPr>
          <a:xfrm rot="10800000">
            <a:off x="853206" y="2354946"/>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Isosceles Triangle 11"/>
          <p:cNvSpPr/>
          <p:nvPr/>
        </p:nvSpPr>
        <p:spPr>
          <a:xfrm rot="10800000">
            <a:off x="842016" y="3092777"/>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Isosceles Triangle 12"/>
          <p:cNvSpPr/>
          <p:nvPr/>
        </p:nvSpPr>
        <p:spPr>
          <a:xfrm rot="10800000">
            <a:off x="830803" y="3837906"/>
            <a:ext cx="541483" cy="42126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5" name="Straight Connector 14"/>
          <p:cNvCxnSpPr/>
          <p:nvPr/>
        </p:nvCxnSpPr>
        <p:spPr>
          <a:xfrm>
            <a:off x="2483768" y="3978424"/>
            <a:ext cx="0" cy="1418001"/>
          </a:xfrm>
          <a:prstGeom prst="line">
            <a:avLst/>
          </a:prstGeom>
        </p:spPr>
        <p:style>
          <a:lnRef idx="2">
            <a:schemeClr val="accent5"/>
          </a:lnRef>
          <a:fillRef idx="0">
            <a:schemeClr val="accent5"/>
          </a:fillRef>
          <a:effectRef idx="1">
            <a:schemeClr val="accent5"/>
          </a:effectRef>
          <a:fontRef idx="minor">
            <a:schemeClr val="tx1"/>
          </a:fontRef>
        </p:style>
      </p:cxnSp>
      <p:sp>
        <p:nvSpPr>
          <p:cNvPr id="16" name="Rectangle 19"/>
          <p:cNvSpPr/>
          <p:nvPr/>
        </p:nvSpPr>
        <p:spPr>
          <a:xfrm>
            <a:off x="1022780" y="1673153"/>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20"/>
          <p:cNvSpPr txBox="1"/>
          <p:nvPr/>
        </p:nvSpPr>
        <p:spPr>
          <a:xfrm>
            <a:off x="877884" y="1270101"/>
            <a:ext cx="466794" cy="369332"/>
          </a:xfrm>
          <a:prstGeom prst="rect">
            <a:avLst/>
          </a:prstGeom>
          <a:noFill/>
        </p:spPr>
        <p:txBody>
          <a:bodyPr wrap="none" rtlCol="0">
            <a:spAutoFit/>
          </a:bodyPr>
          <a:lstStyle/>
          <a:p>
            <a:r>
              <a:rPr lang="fr-FR" dirty="0" err="1"/>
              <a:t>clk</a:t>
            </a:r>
            <a:endParaRPr lang="en-GB" dirty="0"/>
          </a:p>
        </p:txBody>
      </p:sp>
      <p:cxnSp>
        <p:nvCxnSpPr>
          <p:cNvPr id="18" name="Straight Arrow Connector 22"/>
          <p:cNvCxnSpPr/>
          <p:nvPr/>
        </p:nvCxnSpPr>
        <p:spPr>
          <a:xfrm flipH="1" flipV="1">
            <a:off x="1361075" y="1905575"/>
            <a:ext cx="1226358" cy="207284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9" name="Straight Arrow Connector 28"/>
          <p:cNvCxnSpPr/>
          <p:nvPr/>
        </p:nvCxnSpPr>
        <p:spPr>
          <a:xfrm flipH="1" flipV="1">
            <a:off x="1489933" y="3514043"/>
            <a:ext cx="849819" cy="9950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74480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GUI (manual input of commands) vs. </a:t>
            </a:r>
            <a:r>
              <a:rPr lang="en-US" dirty="0" smtClean="0"/>
              <a:t>script</a:t>
            </a:r>
            <a:endParaRPr lang="de-DE" dirty="0"/>
          </a:p>
        </p:txBody>
      </p:sp>
      <p:sp>
        <p:nvSpPr>
          <p:cNvPr id="3" name="Inhaltsplatzhalter 2"/>
          <p:cNvSpPr>
            <a:spLocks noGrp="1"/>
          </p:cNvSpPr>
          <p:nvPr>
            <p:ph idx="1"/>
          </p:nvPr>
        </p:nvSpPr>
        <p:spPr>
          <a:xfrm>
            <a:off x="457200" y="692150"/>
            <a:ext cx="8229600" cy="527050"/>
          </a:xfrm>
        </p:spPr>
        <p:txBody>
          <a:bodyPr/>
          <a:lstStyle/>
          <a:p>
            <a:r>
              <a:rPr lang="en-GB" dirty="0"/>
              <a:t>P&amp;R tool </a:t>
            </a:r>
            <a:r>
              <a:rPr lang="en-GB" dirty="0" err="1"/>
              <a:t>Innovus</a:t>
            </a:r>
            <a:r>
              <a:rPr lang="en-GB" dirty="0"/>
              <a:t> has graphical user interface (GUI) and allows performing of steps by mouse click and form filling. </a:t>
            </a:r>
            <a:r>
              <a:rPr lang="en-US" dirty="0"/>
              <a:t>GUI can be used for learning, but it is impractical when whole P&amp;R has to be repeated many times</a:t>
            </a:r>
            <a:r>
              <a:rPr lang="en-US" dirty="0" smtClean="0"/>
              <a:t>.</a:t>
            </a:r>
          </a:p>
          <a:p>
            <a:r>
              <a:rPr lang="en-US" dirty="0"/>
              <a:t>The first set in P&amp;R is importing of design. The netlist should be imported, top cell name specified, power and ground nets defined.  Process node should be specified to tune the extraction of capacitances and resistances of metal lines</a:t>
            </a:r>
            <a:r>
              <a:rPr lang="en-US" dirty="0" smtClean="0"/>
              <a:t>. </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5</a:t>
            </a:fld>
            <a:endParaRPr lang="de-DE" altLang="de-DE"/>
          </a:p>
        </p:txBody>
      </p:sp>
      <p:pic>
        <p:nvPicPr>
          <p:cNvPr id="5" name="Espace réservé du contenu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14600" y="2819400"/>
            <a:ext cx="548234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Espace réservé du numéro de diapositive 4"/>
          <p:cNvSpPr txBox="1">
            <a:spLocks/>
          </p:cNvSpPr>
          <p:nvPr/>
        </p:nvSpPr>
        <p:spPr>
          <a:xfrm>
            <a:off x="8610600" y="6356350"/>
            <a:ext cx="2743200" cy="365125"/>
          </a:xfrm>
          <a:prstGeom prst="rect">
            <a:avLst/>
          </a:prstGeom>
        </p:spPr>
        <p:txBody>
          <a:bodyPr/>
          <a:ls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fld id="{84B24608-A7C2-4BC0-8B98-E4D50291D3C6}" type="slidenum">
              <a:rPr lang="fr-FR" smtClean="0"/>
              <a:pPr/>
              <a:t>5</a:t>
            </a:fld>
            <a:endParaRPr lang="fr-FR"/>
          </a:p>
        </p:txBody>
      </p:sp>
    </p:spTree>
    <p:extLst>
      <p:ext uri="{BB962C8B-B14F-4D97-AF65-F5344CB8AC3E}">
        <p14:creationId xmlns:p14="http://schemas.microsoft.com/office/powerpoint/2010/main" val="3790033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Routing</a:t>
            </a:r>
            <a:endParaRPr lang="de-DE" dirty="0"/>
          </a:p>
        </p:txBody>
      </p:sp>
      <p:sp>
        <p:nvSpPr>
          <p:cNvPr id="3" name="Inhaltsplatzhalter 2"/>
          <p:cNvSpPr>
            <a:spLocks noGrp="1"/>
          </p:cNvSpPr>
          <p:nvPr>
            <p:ph idx="1"/>
          </p:nvPr>
        </p:nvSpPr>
        <p:spPr/>
        <p:txBody>
          <a:bodyPr/>
          <a:lstStyle/>
          <a:p>
            <a:r>
              <a:rPr lang="en-GB" dirty="0"/>
              <a:t>During routing process following is done:</a:t>
            </a:r>
            <a:endParaRPr lang="de-DE" dirty="0"/>
          </a:p>
          <a:p>
            <a:r>
              <a:rPr lang="en-GB" dirty="0"/>
              <a:t>Data paths are routed with accurate calculation (extraction) of line capacitances and resistances. During routing crosstalk and signal integrity are taken into account. Design rules are followed. Contacts between metal layers (the </a:t>
            </a:r>
            <a:r>
              <a:rPr lang="en-GB" dirty="0" err="1"/>
              <a:t>vias</a:t>
            </a:r>
            <a:r>
              <a:rPr lang="en-GB" dirty="0"/>
              <a:t>) are optimized by using double cuts. Antenna violations are fixed. The routing procedure can optimize the timing (timing driven routing) or try to avoid signal errors due to capacitive crosstalk (signal integrity driven routing). </a:t>
            </a:r>
            <a:endParaRPr lang="de-DE" dirty="0"/>
          </a:p>
        </p:txBody>
      </p:sp>
      <p:pic>
        <p:nvPicPr>
          <p:cNvPr id="14" name="Espace réservé du contenu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7200" y="3429000"/>
            <a:ext cx="8305800" cy="265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945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Antenna effect</a:t>
            </a:r>
            <a:endParaRPr lang="de-DE" dirty="0"/>
          </a:p>
        </p:txBody>
      </p:sp>
      <p:sp>
        <p:nvSpPr>
          <p:cNvPr id="3" name="Inhaltsplatzhalter 2"/>
          <p:cNvSpPr>
            <a:spLocks noGrp="1"/>
          </p:cNvSpPr>
          <p:nvPr>
            <p:ph idx="1"/>
          </p:nvPr>
        </p:nvSpPr>
        <p:spPr/>
        <p:txBody>
          <a:bodyPr/>
          <a:lstStyle/>
          <a:p>
            <a:r>
              <a:rPr lang="en-GB" dirty="0"/>
              <a:t>Antenna effect is a risk during manufacturing process. During production of routed lines, especially ion etching or polishing, charge is generated which increases the voltage of the lines. The high voltage can damage the transistor gates that are connected to the lines. IC would not be working if it happens. The problem can be fixed by adding electrostatic discharge protection diodes (antenna cells) or by making the metal bridges. A command </a:t>
            </a:r>
            <a:r>
              <a:rPr lang="en-GB" dirty="0" err="1"/>
              <a:t>verifyProcessAntenna</a:t>
            </a:r>
            <a:r>
              <a:rPr lang="en-GB" dirty="0"/>
              <a:t> will perform antenna violation fixing</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51</a:t>
            </a:fld>
            <a:endParaRPr lang="de-DE" altLang="de-DE"/>
          </a:p>
        </p:txBody>
      </p:sp>
      <p:pic>
        <p:nvPicPr>
          <p:cNvPr id="5" name="Picture 2" descr="https://upload.wikimedia.org/wikipedia/en/6/62/AntennaEffec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523500"/>
            <a:ext cx="3381548" cy="253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93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Antenna effect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52</a:t>
            </a:fld>
            <a:endParaRPr lang="de-DE" altLang="de-DE"/>
          </a:p>
        </p:txBody>
      </p:sp>
      <p:pic>
        <p:nvPicPr>
          <p:cNvPr id="5" name="Picture 2" descr="https://upload.wikimedia.org/wikipedia/en/6/62/AntennaEffec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8"/>
            <a:ext cx="3744416" cy="28083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2"/>
          <p:cNvGrpSpPr/>
          <p:nvPr/>
        </p:nvGrpSpPr>
        <p:grpSpPr>
          <a:xfrm>
            <a:off x="2483768" y="2132858"/>
            <a:ext cx="432048" cy="720080"/>
            <a:chOff x="2483768" y="2132858"/>
            <a:chExt cx="432048" cy="720080"/>
          </a:xfrm>
        </p:grpSpPr>
        <p:sp>
          <p:nvSpPr>
            <p:cNvPr id="7" name="Isosceles Triangle 5"/>
            <p:cNvSpPr/>
            <p:nvPr/>
          </p:nvSpPr>
          <p:spPr>
            <a:xfrm rot="10800000">
              <a:off x="2483768" y="2276872"/>
              <a:ext cx="432048" cy="3600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8"/>
            <p:cNvCxnSpPr/>
            <p:nvPr/>
          </p:nvCxnSpPr>
          <p:spPr>
            <a:xfrm flipV="1">
              <a:off x="2483768" y="2636914"/>
              <a:ext cx="432048"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flipV="1">
              <a:off x="2699792" y="2132858"/>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19"/>
            <p:cNvCxnSpPr/>
            <p:nvPr/>
          </p:nvCxnSpPr>
          <p:spPr>
            <a:xfrm flipV="1">
              <a:off x="2699792" y="2636914"/>
              <a:ext cx="0" cy="21602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TextBox 21"/>
          <p:cNvSpPr txBox="1"/>
          <p:nvPr/>
        </p:nvSpPr>
        <p:spPr>
          <a:xfrm>
            <a:off x="1331640" y="4509120"/>
            <a:ext cx="1531188" cy="369332"/>
          </a:xfrm>
          <a:prstGeom prst="rect">
            <a:avLst/>
          </a:prstGeom>
          <a:solidFill>
            <a:srgbClr val="FF0000"/>
          </a:solidFill>
        </p:spPr>
        <p:txBody>
          <a:bodyPr wrap="none" rtlCol="0">
            <a:spAutoFit/>
          </a:bodyPr>
          <a:lstStyle/>
          <a:p>
            <a:r>
              <a:rPr lang="fr-FR" b="1" dirty="0" err="1">
                <a:solidFill>
                  <a:schemeClr val="bg1"/>
                </a:solidFill>
              </a:rPr>
              <a:t>Antenna</a:t>
            </a:r>
            <a:r>
              <a:rPr lang="fr-FR" b="1" dirty="0">
                <a:solidFill>
                  <a:schemeClr val="bg1"/>
                </a:solidFill>
              </a:rPr>
              <a:t> FIX</a:t>
            </a:r>
            <a:endParaRPr lang="en-GB" b="1" dirty="0">
              <a:solidFill>
                <a:schemeClr val="bg1"/>
              </a:solidFill>
            </a:endParaRPr>
          </a:p>
        </p:txBody>
      </p:sp>
      <p:grpSp>
        <p:nvGrpSpPr>
          <p:cNvPr id="12" name="Group 24"/>
          <p:cNvGrpSpPr/>
          <p:nvPr/>
        </p:nvGrpSpPr>
        <p:grpSpPr>
          <a:xfrm>
            <a:off x="2555776" y="3501008"/>
            <a:ext cx="432048" cy="720080"/>
            <a:chOff x="2483768" y="2132858"/>
            <a:chExt cx="432048" cy="720080"/>
          </a:xfrm>
        </p:grpSpPr>
        <p:sp>
          <p:nvSpPr>
            <p:cNvPr id="13" name="Isosceles Triangle 25"/>
            <p:cNvSpPr/>
            <p:nvPr/>
          </p:nvSpPr>
          <p:spPr>
            <a:xfrm rot="10800000">
              <a:off x="2483768" y="2276872"/>
              <a:ext cx="432048" cy="3600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26"/>
            <p:cNvCxnSpPr/>
            <p:nvPr/>
          </p:nvCxnSpPr>
          <p:spPr>
            <a:xfrm flipV="1">
              <a:off x="2483768" y="2636914"/>
              <a:ext cx="432048"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27"/>
            <p:cNvCxnSpPr/>
            <p:nvPr/>
          </p:nvCxnSpPr>
          <p:spPr>
            <a:xfrm flipV="1">
              <a:off x="2699792" y="2132858"/>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28"/>
            <p:cNvCxnSpPr/>
            <p:nvPr/>
          </p:nvCxnSpPr>
          <p:spPr>
            <a:xfrm flipV="1">
              <a:off x="2699792" y="2636914"/>
              <a:ext cx="0" cy="21602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7" name="Freeform 23"/>
          <p:cNvSpPr/>
          <p:nvPr/>
        </p:nvSpPr>
        <p:spPr>
          <a:xfrm>
            <a:off x="2529840" y="3320505"/>
            <a:ext cx="313967" cy="1044599"/>
          </a:xfrm>
          <a:custGeom>
            <a:avLst/>
            <a:gdLst>
              <a:gd name="connsiteX0" fmla="*/ 0 w 318779"/>
              <a:gd name="connsiteY0" fmla="*/ 32295 h 1624875"/>
              <a:gd name="connsiteX1" fmla="*/ 312420 w 318779"/>
              <a:gd name="connsiteY1" fmla="*/ 138975 h 1624875"/>
              <a:gd name="connsiteX2" fmla="*/ 205740 w 318779"/>
              <a:gd name="connsiteY2" fmla="*/ 1137195 h 1624875"/>
              <a:gd name="connsiteX3" fmla="*/ 152400 w 318779"/>
              <a:gd name="connsiteY3" fmla="*/ 1624875 h 1624875"/>
            </a:gdLst>
            <a:ahLst/>
            <a:cxnLst>
              <a:cxn ang="0">
                <a:pos x="connsiteX0" y="connsiteY0"/>
              </a:cxn>
              <a:cxn ang="0">
                <a:pos x="connsiteX1" y="connsiteY1"/>
              </a:cxn>
              <a:cxn ang="0">
                <a:pos x="connsiteX2" y="connsiteY2"/>
              </a:cxn>
              <a:cxn ang="0">
                <a:pos x="connsiteX3" y="connsiteY3"/>
              </a:cxn>
            </a:cxnLst>
            <a:rect l="l" t="t" r="r" b="b"/>
            <a:pathLst>
              <a:path w="318779" h="1624875">
                <a:moveTo>
                  <a:pt x="0" y="32295"/>
                </a:moveTo>
                <a:cubicBezTo>
                  <a:pt x="139065" y="-6440"/>
                  <a:pt x="278130" y="-45175"/>
                  <a:pt x="312420" y="138975"/>
                </a:cubicBezTo>
                <a:cubicBezTo>
                  <a:pt x="346710" y="323125"/>
                  <a:pt x="232410" y="889545"/>
                  <a:pt x="205740" y="1137195"/>
                </a:cubicBezTo>
                <a:cubicBezTo>
                  <a:pt x="179070" y="1384845"/>
                  <a:pt x="165735" y="1504860"/>
                  <a:pt x="152400" y="1624875"/>
                </a:cubicBezTo>
              </a:path>
            </a:pathLst>
          </a:cu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29"/>
          <p:cNvSpPr/>
          <p:nvPr/>
        </p:nvSpPr>
        <p:spPr>
          <a:xfrm>
            <a:off x="6804248" y="2852936"/>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31"/>
          <p:cNvSpPr/>
          <p:nvPr/>
        </p:nvSpPr>
        <p:spPr>
          <a:xfrm>
            <a:off x="5292080" y="2420888"/>
            <a:ext cx="864096" cy="2160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30"/>
          <p:cNvSpPr txBox="1"/>
          <p:nvPr/>
        </p:nvSpPr>
        <p:spPr>
          <a:xfrm>
            <a:off x="7740352" y="2780928"/>
            <a:ext cx="633507" cy="369332"/>
          </a:xfrm>
          <a:prstGeom prst="rect">
            <a:avLst/>
          </a:prstGeom>
          <a:noFill/>
        </p:spPr>
        <p:txBody>
          <a:bodyPr wrap="none" rtlCol="0">
            <a:spAutoFit/>
          </a:bodyPr>
          <a:lstStyle/>
          <a:p>
            <a:r>
              <a:rPr lang="fr-FR" dirty="0"/>
              <a:t>Poly</a:t>
            </a:r>
            <a:endParaRPr lang="en-GB" dirty="0"/>
          </a:p>
        </p:txBody>
      </p:sp>
      <p:sp>
        <p:nvSpPr>
          <p:cNvPr id="21" name="Rectangle 33"/>
          <p:cNvSpPr/>
          <p:nvPr/>
        </p:nvSpPr>
        <p:spPr>
          <a:xfrm>
            <a:off x="7020272" y="2420888"/>
            <a:ext cx="432048" cy="2160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34"/>
          <p:cNvSpPr/>
          <p:nvPr/>
        </p:nvSpPr>
        <p:spPr>
          <a:xfrm>
            <a:off x="5796136" y="1988840"/>
            <a:ext cx="1440160" cy="216024"/>
          </a:xfrm>
          <a:prstGeom prst="rect">
            <a:avLst/>
          </a:prstGeom>
          <a:solidFill>
            <a:srgbClr val="FA8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47"/>
          <p:cNvSpPr/>
          <p:nvPr/>
        </p:nvSpPr>
        <p:spPr>
          <a:xfrm>
            <a:off x="5940152" y="2204864"/>
            <a:ext cx="144016" cy="216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36"/>
          <p:cNvSpPr/>
          <p:nvPr/>
        </p:nvSpPr>
        <p:spPr>
          <a:xfrm>
            <a:off x="7020272" y="2204864"/>
            <a:ext cx="144016" cy="216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37"/>
          <p:cNvSpPr txBox="1"/>
          <p:nvPr/>
        </p:nvSpPr>
        <p:spPr>
          <a:xfrm>
            <a:off x="6012160" y="3429000"/>
            <a:ext cx="1313180" cy="369332"/>
          </a:xfrm>
          <a:prstGeom prst="rect">
            <a:avLst/>
          </a:prstGeom>
          <a:solidFill>
            <a:srgbClr val="FF0000"/>
          </a:solidFill>
        </p:spPr>
        <p:txBody>
          <a:bodyPr wrap="none" rtlCol="0">
            <a:spAutoFit/>
          </a:bodyPr>
          <a:lstStyle/>
          <a:p>
            <a:r>
              <a:rPr lang="fr-FR" b="1" dirty="0">
                <a:solidFill>
                  <a:schemeClr val="bg1"/>
                </a:solidFill>
              </a:rPr>
              <a:t>Bridge </a:t>
            </a:r>
            <a:r>
              <a:rPr lang="fr-FR" b="1" dirty="0" err="1">
                <a:solidFill>
                  <a:schemeClr val="bg1"/>
                </a:solidFill>
              </a:rPr>
              <a:t>Fix</a:t>
            </a:r>
            <a:endParaRPr lang="en-GB" b="1" dirty="0">
              <a:solidFill>
                <a:schemeClr val="bg1"/>
              </a:solidFill>
            </a:endParaRPr>
          </a:p>
        </p:txBody>
      </p:sp>
      <p:sp>
        <p:nvSpPr>
          <p:cNvPr id="26" name="Rectangle 38"/>
          <p:cNvSpPr/>
          <p:nvPr/>
        </p:nvSpPr>
        <p:spPr>
          <a:xfrm>
            <a:off x="7092280" y="2636912"/>
            <a:ext cx="144016" cy="216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048"/>
          <p:cNvSpPr txBox="1"/>
          <p:nvPr/>
        </p:nvSpPr>
        <p:spPr>
          <a:xfrm>
            <a:off x="7524328" y="2348880"/>
            <a:ext cx="941283" cy="369332"/>
          </a:xfrm>
          <a:prstGeom prst="rect">
            <a:avLst/>
          </a:prstGeom>
          <a:noFill/>
        </p:spPr>
        <p:txBody>
          <a:bodyPr wrap="none" rtlCol="0">
            <a:spAutoFit/>
          </a:bodyPr>
          <a:lstStyle/>
          <a:p>
            <a:r>
              <a:rPr lang="fr-FR" dirty="0" err="1"/>
              <a:t>Metal</a:t>
            </a:r>
            <a:r>
              <a:rPr lang="fr-FR" dirty="0"/>
              <a:t> 1</a:t>
            </a:r>
            <a:endParaRPr lang="en-GB" dirty="0"/>
          </a:p>
        </p:txBody>
      </p:sp>
      <p:sp>
        <p:nvSpPr>
          <p:cNvPr id="28" name="TextBox 40"/>
          <p:cNvSpPr txBox="1"/>
          <p:nvPr/>
        </p:nvSpPr>
        <p:spPr>
          <a:xfrm>
            <a:off x="7524328" y="1916832"/>
            <a:ext cx="941283" cy="369332"/>
          </a:xfrm>
          <a:prstGeom prst="rect">
            <a:avLst/>
          </a:prstGeom>
          <a:noFill/>
        </p:spPr>
        <p:txBody>
          <a:bodyPr wrap="none" rtlCol="0">
            <a:spAutoFit/>
          </a:bodyPr>
          <a:lstStyle/>
          <a:p>
            <a:r>
              <a:rPr lang="fr-FR" dirty="0" err="1"/>
              <a:t>Metal</a:t>
            </a:r>
            <a:r>
              <a:rPr lang="fr-FR" dirty="0"/>
              <a:t> 2</a:t>
            </a:r>
            <a:endParaRPr lang="en-GB" dirty="0"/>
          </a:p>
        </p:txBody>
      </p:sp>
      <p:sp>
        <p:nvSpPr>
          <p:cNvPr id="29" name="TextBox 2050"/>
          <p:cNvSpPr txBox="1"/>
          <p:nvPr/>
        </p:nvSpPr>
        <p:spPr>
          <a:xfrm>
            <a:off x="5364088" y="4077072"/>
            <a:ext cx="3153427" cy="646331"/>
          </a:xfrm>
          <a:prstGeom prst="rect">
            <a:avLst/>
          </a:prstGeom>
          <a:noFill/>
        </p:spPr>
        <p:txBody>
          <a:bodyPr wrap="none" rtlCol="0">
            <a:spAutoFit/>
          </a:bodyPr>
          <a:lstStyle/>
          <a:p>
            <a:pPr marL="285750" indent="-285750">
              <a:buFont typeface="Arial" panose="020B0604020202020204" pitchFamily="34" charset="0"/>
              <a:buChar char="•"/>
            </a:pPr>
            <a:r>
              <a:rPr lang="fr-FR" dirty="0" err="1"/>
              <a:t>Metal</a:t>
            </a:r>
            <a:r>
              <a:rPr lang="fr-FR" dirty="0"/>
              <a:t> 2 </a:t>
            </a:r>
            <a:r>
              <a:rPr lang="fr-FR" dirty="0" err="1"/>
              <a:t>Build</a:t>
            </a:r>
            <a:r>
              <a:rPr lang="fr-FR" dirty="0"/>
              <a:t> </a:t>
            </a:r>
            <a:r>
              <a:rPr lang="fr-FR" dirty="0" err="1"/>
              <a:t>after</a:t>
            </a:r>
            <a:r>
              <a:rPr lang="fr-FR" dirty="0"/>
              <a:t> </a:t>
            </a:r>
            <a:r>
              <a:rPr lang="fr-FR" dirty="0" err="1"/>
              <a:t>Metal</a:t>
            </a:r>
            <a:r>
              <a:rPr lang="fr-FR" dirty="0"/>
              <a:t> 1</a:t>
            </a:r>
          </a:p>
          <a:p>
            <a:pPr marL="285750" indent="-285750">
              <a:buFont typeface="Arial" panose="020B0604020202020204" pitchFamily="34" charset="0"/>
              <a:buChar char="•"/>
            </a:pPr>
            <a:r>
              <a:rPr lang="fr-FR" dirty="0" err="1"/>
              <a:t>Metal</a:t>
            </a:r>
            <a:r>
              <a:rPr lang="fr-FR" dirty="0"/>
              <a:t> 2 </a:t>
            </a:r>
            <a:r>
              <a:rPr lang="fr-FR" dirty="0" err="1"/>
              <a:t>is</a:t>
            </a:r>
            <a:r>
              <a:rPr lang="fr-FR" dirty="0"/>
              <a:t> Short</a:t>
            </a:r>
            <a:endParaRPr lang="en-GB" dirty="0"/>
          </a:p>
        </p:txBody>
      </p:sp>
    </p:spTree>
    <p:extLst>
      <p:ext uri="{BB962C8B-B14F-4D97-AF65-F5344CB8AC3E}">
        <p14:creationId xmlns:p14="http://schemas.microsoft.com/office/powerpoint/2010/main" val="2900826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Signoff</a:t>
            </a:r>
            <a:endParaRPr lang="de-DE" dirty="0"/>
          </a:p>
        </p:txBody>
      </p:sp>
      <p:sp>
        <p:nvSpPr>
          <p:cNvPr id="3" name="Inhaltsplatzhalter 2"/>
          <p:cNvSpPr>
            <a:spLocks noGrp="1"/>
          </p:cNvSpPr>
          <p:nvPr>
            <p:ph idx="1"/>
          </p:nvPr>
        </p:nvSpPr>
        <p:spPr/>
        <p:txBody>
          <a:bodyPr/>
          <a:lstStyle/>
          <a:p>
            <a:r>
              <a:rPr lang="en-GB" dirty="0"/>
              <a:t>Some final steps should be done before manufacturing</a:t>
            </a:r>
            <a:endParaRPr lang="de-DE" dirty="0"/>
          </a:p>
          <a:p>
            <a:r>
              <a:rPr lang="en-GB" dirty="0"/>
              <a:t>Unused area is filled with filler cells with command </a:t>
            </a:r>
            <a:r>
              <a:rPr lang="en-GB" dirty="0" err="1"/>
              <a:t>addFiller</a:t>
            </a:r>
            <a:r>
              <a:rPr lang="en-GB" dirty="0"/>
              <a:t>. The cell names must be written in the code, they are found in technology documentation</a:t>
            </a:r>
            <a:endParaRPr lang="de-DE" dirty="0"/>
          </a:p>
          <a:p>
            <a:r>
              <a:rPr lang="en-GB" dirty="0"/>
              <a:t>Verify and fix DRC</a:t>
            </a:r>
            <a:endParaRPr lang="de-DE" dirty="0"/>
          </a:p>
          <a:p>
            <a:r>
              <a:rPr lang="en-GB" dirty="0"/>
              <a:t>Recalculate timing and fix setup and hold violations</a:t>
            </a:r>
            <a:endParaRPr lang="de-DE" dirty="0"/>
          </a:p>
          <a:p>
            <a:r>
              <a:rPr lang="en-GB" dirty="0"/>
              <a:t>Perform metal filling to fix density rules</a:t>
            </a:r>
            <a:endParaRPr lang="de-DE" dirty="0"/>
          </a:p>
          <a:p>
            <a:r>
              <a:rPr lang="en-GB" dirty="0"/>
              <a:t>Write out the GDS file</a:t>
            </a:r>
            <a:endParaRPr lang="de-DE" dirty="0"/>
          </a:p>
          <a:p>
            <a:r>
              <a:rPr lang="en-GB" dirty="0"/>
              <a:t>Perform layout versus schematic checks</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53</a:t>
            </a:fld>
            <a:endParaRPr lang="de-DE" altLang="de-DE"/>
          </a:p>
        </p:txBody>
      </p:sp>
    </p:spTree>
    <p:extLst>
      <p:ext uri="{BB962C8B-B14F-4D97-AF65-F5344CB8AC3E}">
        <p14:creationId xmlns:p14="http://schemas.microsoft.com/office/powerpoint/2010/main" val="145213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Floor </a:t>
            </a:r>
            <a:r>
              <a:rPr lang="de-DE" dirty="0" err="1" smtClean="0"/>
              <a:t>planning</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a:t>The </a:t>
            </a:r>
            <a:r>
              <a:rPr lang="en-US" dirty="0" smtClean="0"/>
              <a:t>floor planning </a:t>
            </a:r>
            <a:r>
              <a:rPr lang="en-US" dirty="0"/>
              <a:t>include following tasks: defining of design dimensions and area for input-output- (IO-) cells, pin placement, placing of reusable pieces of logic (hard-macros or intellectual property (IP) cells</a:t>
            </a:r>
            <a:r>
              <a:rPr lang="en-US" dirty="0" smtClean="0"/>
              <a:t>)</a:t>
            </a:r>
          </a:p>
          <a:p>
            <a:r>
              <a:rPr lang="en-US" dirty="0"/>
              <a:t>The output of the floorplan is the design exchange format “</a:t>
            </a:r>
            <a:r>
              <a:rPr lang="en-US" dirty="0" err="1"/>
              <a:t>def</a:t>
            </a:r>
            <a:r>
              <a:rPr lang="en-US" dirty="0"/>
              <a:t>” file. This file gives information about macros in design, placement, pin location, metal blockages, orientation. The </a:t>
            </a:r>
            <a:r>
              <a:rPr lang="en-US" dirty="0" err="1"/>
              <a:t>def</a:t>
            </a:r>
            <a:r>
              <a:rPr lang="en-US" dirty="0"/>
              <a:t> file can be also used as input for Genus tool, to perform a new iteration of synthesis. In this way, </a:t>
            </a:r>
            <a:r>
              <a:rPr lang="en-US" dirty="0" err="1"/>
              <a:t>Syntesis</a:t>
            </a:r>
            <a:r>
              <a:rPr lang="en-US" dirty="0"/>
              <a:t> will have idea about design size and optimize the netlist accordingly</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a:t>
            </a:fld>
            <a:endParaRPr lang="de-DE" altLang="de-DE"/>
          </a:p>
        </p:txBody>
      </p:sp>
    </p:spTree>
    <p:extLst>
      <p:ext uri="{BB962C8B-B14F-4D97-AF65-F5344CB8AC3E}">
        <p14:creationId xmlns:p14="http://schemas.microsoft.com/office/powerpoint/2010/main" val="2352903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Floor </a:t>
            </a:r>
            <a:r>
              <a:rPr lang="de-DE" dirty="0" err="1"/>
              <a:t>planning</a:t>
            </a:r>
            <a:endParaRPr lang="de-DE" dirty="0"/>
          </a:p>
        </p:txBody>
      </p:sp>
      <p:sp>
        <p:nvSpPr>
          <p:cNvPr id="3" name="Inhaltsplatzhalter 2"/>
          <p:cNvSpPr>
            <a:spLocks noGrp="1"/>
          </p:cNvSpPr>
          <p:nvPr>
            <p:ph idx="1"/>
          </p:nvPr>
        </p:nvSpPr>
        <p:spPr/>
        <p:txBody>
          <a:bodyPr/>
          <a:lstStyle/>
          <a:p>
            <a:r>
              <a:rPr lang="en-GB" dirty="0"/>
              <a:t>Choosing of correct size for floorplan is important. Floorplan should be big enough so that that there is space for all needed logic </a:t>
            </a:r>
            <a:r>
              <a:rPr lang="en-GB" dirty="0" smtClean="0"/>
              <a:t>cells</a:t>
            </a:r>
          </a:p>
          <a:p>
            <a:r>
              <a:rPr lang="en-GB" dirty="0" smtClean="0"/>
              <a:t>Too </a:t>
            </a:r>
            <a:r>
              <a:rPr lang="en-GB" dirty="0"/>
              <a:t>high utilization is also not good. It should be enough free space so that the clock buffers can be placed and that the tool has the freedom to move the cells and optimize </a:t>
            </a:r>
            <a:r>
              <a:rPr lang="en-GB" dirty="0" smtClean="0"/>
              <a:t>timing.</a:t>
            </a:r>
          </a:p>
          <a:p>
            <a:r>
              <a:rPr lang="en-GB" dirty="0" smtClean="0"/>
              <a:t>On </a:t>
            </a:r>
            <a:r>
              <a:rPr lang="en-GB" dirty="0"/>
              <a:t>the other hand, the floorplan should not be too big, because it may be too “empty” and the lines will be unnecessarily long which increases their capacitances and make circuits slow</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a:t>
            </a:fld>
            <a:endParaRPr lang="de-DE" altLang="de-DE"/>
          </a:p>
        </p:txBody>
      </p:sp>
    </p:spTree>
    <p:extLst>
      <p:ext uri="{BB962C8B-B14F-4D97-AF65-F5344CB8AC3E}">
        <p14:creationId xmlns:p14="http://schemas.microsoft.com/office/powerpoint/2010/main" val="292187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Floor </a:t>
            </a:r>
            <a:r>
              <a:rPr lang="de-DE" dirty="0" err="1"/>
              <a:t>planning</a:t>
            </a:r>
            <a:endParaRPr lang="de-DE" dirty="0"/>
          </a:p>
        </p:txBody>
      </p:sp>
      <p:sp>
        <p:nvSpPr>
          <p:cNvPr id="3" name="Inhaltsplatzhalter 2"/>
          <p:cNvSpPr>
            <a:spLocks noGrp="1"/>
          </p:cNvSpPr>
          <p:nvPr>
            <p:ph idx="1"/>
          </p:nvPr>
        </p:nvSpPr>
        <p:spPr>
          <a:xfrm>
            <a:off x="457200" y="692150"/>
            <a:ext cx="8229600" cy="603250"/>
          </a:xfrm>
        </p:spPr>
        <p:txBody>
          <a:bodyPr/>
          <a:lstStyle/>
          <a:p>
            <a:r>
              <a:rPr lang="en-GB" dirty="0"/>
              <a:t>The maximum area for floorplan is also limited by production costs. Big chips are more expensive. Also, not entire chip area can be used by logic circuits. The input-output- (IO-) contacts (pads) take quite a lot of space. </a:t>
            </a:r>
            <a:endParaRPr lang="en-GB" dirty="0" smtClean="0"/>
          </a:p>
          <a:p>
            <a:r>
              <a:rPr lang="en-GB" dirty="0" smtClean="0"/>
              <a:t>We </a:t>
            </a:r>
            <a:r>
              <a:rPr lang="en-GB" dirty="0"/>
              <a:t>distinguish here between the IO-bound designs (number of IO-pads is limiting factor) where the pads take the most of chip-space, because there are many input signals, are the core-bound designs where the core logic takes the most of the space.</a:t>
            </a:r>
            <a:endParaRPr lang="de-DE"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a:t>
            </a:fld>
            <a:endParaRPr lang="de-DE" altLang="de-DE"/>
          </a:p>
        </p:txBody>
      </p:sp>
      <p:sp>
        <p:nvSpPr>
          <p:cNvPr id="6" name="Rectangle 6"/>
          <p:cNvSpPr/>
          <p:nvPr/>
        </p:nvSpPr>
        <p:spPr>
          <a:xfrm>
            <a:off x="1226468" y="4461775"/>
            <a:ext cx="1440160" cy="12481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68" y="4244496"/>
            <a:ext cx="1860959" cy="1632776"/>
          </a:xfrm>
          <a:prstGeom prst="rect">
            <a:avLst/>
          </a:prstGeom>
        </p:spPr>
      </p:pic>
      <p:sp>
        <p:nvSpPr>
          <p:cNvPr id="8" name="Rectangle 8"/>
          <p:cNvSpPr/>
          <p:nvPr/>
        </p:nvSpPr>
        <p:spPr>
          <a:xfrm>
            <a:off x="4675801" y="5288247"/>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 name="Rectangle 9"/>
          <p:cNvSpPr/>
          <p:nvPr/>
        </p:nvSpPr>
        <p:spPr>
          <a:xfrm>
            <a:off x="4675801" y="5144231"/>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10"/>
          <p:cNvSpPr/>
          <p:nvPr/>
        </p:nvSpPr>
        <p:spPr>
          <a:xfrm>
            <a:off x="4675801" y="5000215"/>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1" name="Rectangle 11"/>
          <p:cNvSpPr/>
          <p:nvPr/>
        </p:nvSpPr>
        <p:spPr>
          <a:xfrm>
            <a:off x="4675801" y="4712183"/>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2" name="Rectangle 12"/>
          <p:cNvSpPr/>
          <p:nvPr/>
        </p:nvSpPr>
        <p:spPr>
          <a:xfrm>
            <a:off x="4675801" y="4856199"/>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Rectangle 13"/>
          <p:cNvSpPr/>
          <p:nvPr/>
        </p:nvSpPr>
        <p:spPr>
          <a:xfrm>
            <a:off x="4675801" y="4566677"/>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14" name="Group 24"/>
          <p:cNvGrpSpPr/>
          <p:nvPr/>
        </p:nvGrpSpPr>
        <p:grpSpPr>
          <a:xfrm rot="5400000">
            <a:off x="5262560" y="3954758"/>
            <a:ext cx="323080" cy="844333"/>
            <a:chOff x="5434364" y="4854124"/>
            <a:chExt cx="323080" cy="844333"/>
          </a:xfrm>
        </p:grpSpPr>
        <p:sp>
          <p:nvSpPr>
            <p:cNvPr id="15" name="Rectangle 18"/>
            <p:cNvSpPr/>
            <p:nvPr/>
          </p:nvSpPr>
          <p:spPr>
            <a:xfrm>
              <a:off x="5434364" y="557569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6" name="Rectangle 19"/>
            <p:cNvSpPr/>
            <p:nvPr/>
          </p:nvSpPr>
          <p:spPr>
            <a:xfrm>
              <a:off x="5434364" y="5431678"/>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7" name="Rectangle 20"/>
            <p:cNvSpPr/>
            <p:nvPr/>
          </p:nvSpPr>
          <p:spPr>
            <a:xfrm>
              <a:off x="5434364" y="5287662"/>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8" name="Rectangle 21"/>
            <p:cNvSpPr/>
            <p:nvPr/>
          </p:nvSpPr>
          <p:spPr>
            <a:xfrm>
              <a:off x="5434364" y="4999630"/>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9" name="Rectangle 22"/>
            <p:cNvSpPr/>
            <p:nvPr/>
          </p:nvSpPr>
          <p:spPr>
            <a:xfrm>
              <a:off x="5434364" y="5143646"/>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23"/>
            <p:cNvSpPr/>
            <p:nvPr/>
          </p:nvSpPr>
          <p:spPr>
            <a:xfrm>
              <a:off x="5434364" y="485412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21" name="Group 25"/>
          <p:cNvGrpSpPr/>
          <p:nvPr/>
        </p:nvGrpSpPr>
        <p:grpSpPr>
          <a:xfrm rot="5400000">
            <a:off x="5259507" y="5174084"/>
            <a:ext cx="323080" cy="844333"/>
            <a:chOff x="5434364" y="4854124"/>
            <a:chExt cx="323080" cy="844333"/>
          </a:xfrm>
        </p:grpSpPr>
        <p:sp>
          <p:nvSpPr>
            <p:cNvPr id="22" name="Rectangle 26"/>
            <p:cNvSpPr/>
            <p:nvPr/>
          </p:nvSpPr>
          <p:spPr>
            <a:xfrm>
              <a:off x="5434364" y="557569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3" name="Rectangle 27"/>
            <p:cNvSpPr/>
            <p:nvPr/>
          </p:nvSpPr>
          <p:spPr>
            <a:xfrm>
              <a:off x="5434364" y="5431678"/>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4" name="Rectangle 28"/>
            <p:cNvSpPr/>
            <p:nvPr/>
          </p:nvSpPr>
          <p:spPr>
            <a:xfrm>
              <a:off x="5434364" y="5287662"/>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5" name="Rectangle 29"/>
            <p:cNvSpPr/>
            <p:nvPr/>
          </p:nvSpPr>
          <p:spPr>
            <a:xfrm>
              <a:off x="5434364" y="4999630"/>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6" name="Rectangle 30"/>
            <p:cNvSpPr/>
            <p:nvPr/>
          </p:nvSpPr>
          <p:spPr>
            <a:xfrm>
              <a:off x="5434364" y="5143646"/>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7" name="Rectangle 31"/>
            <p:cNvSpPr/>
            <p:nvPr/>
          </p:nvSpPr>
          <p:spPr>
            <a:xfrm>
              <a:off x="5434364" y="485412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28" name="Group 32"/>
          <p:cNvGrpSpPr/>
          <p:nvPr/>
        </p:nvGrpSpPr>
        <p:grpSpPr>
          <a:xfrm rot="10800000">
            <a:off x="5879147" y="4578048"/>
            <a:ext cx="323080" cy="844333"/>
            <a:chOff x="5434364" y="4854124"/>
            <a:chExt cx="323080" cy="844333"/>
          </a:xfrm>
        </p:grpSpPr>
        <p:sp>
          <p:nvSpPr>
            <p:cNvPr id="29" name="Rectangle 33"/>
            <p:cNvSpPr/>
            <p:nvPr/>
          </p:nvSpPr>
          <p:spPr>
            <a:xfrm>
              <a:off x="5434364" y="557569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0" name="Rectangle 34"/>
            <p:cNvSpPr/>
            <p:nvPr/>
          </p:nvSpPr>
          <p:spPr>
            <a:xfrm>
              <a:off x="5434364" y="5431678"/>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1" name="Rectangle 35"/>
            <p:cNvSpPr/>
            <p:nvPr/>
          </p:nvSpPr>
          <p:spPr>
            <a:xfrm>
              <a:off x="5434364" y="5287662"/>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2" name="Rectangle 36"/>
            <p:cNvSpPr/>
            <p:nvPr/>
          </p:nvSpPr>
          <p:spPr>
            <a:xfrm>
              <a:off x="5434364" y="4999630"/>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3" name="Rectangle 37"/>
            <p:cNvSpPr/>
            <p:nvPr/>
          </p:nvSpPr>
          <p:spPr>
            <a:xfrm>
              <a:off x="5434364" y="5143646"/>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4" name="Rectangle 38"/>
            <p:cNvSpPr/>
            <p:nvPr/>
          </p:nvSpPr>
          <p:spPr>
            <a:xfrm>
              <a:off x="5434364" y="485412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35" name="Rectangle 39"/>
          <p:cNvSpPr/>
          <p:nvPr/>
        </p:nvSpPr>
        <p:spPr>
          <a:xfrm>
            <a:off x="5012800" y="4578048"/>
            <a:ext cx="830413" cy="8156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6"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685556"/>
            <a:ext cx="725914" cy="636906"/>
          </a:xfrm>
          <a:prstGeom prst="rect">
            <a:avLst/>
          </a:prstGeom>
        </p:spPr>
      </p:pic>
      <p:sp>
        <p:nvSpPr>
          <p:cNvPr id="37" name="Rectangle 41"/>
          <p:cNvSpPr/>
          <p:nvPr/>
        </p:nvSpPr>
        <p:spPr>
          <a:xfrm>
            <a:off x="7282192" y="4480224"/>
            <a:ext cx="1237548" cy="11086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38" name="Group 58"/>
          <p:cNvGrpSpPr/>
          <p:nvPr/>
        </p:nvGrpSpPr>
        <p:grpSpPr>
          <a:xfrm>
            <a:off x="7312463" y="4496257"/>
            <a:ext cx="1177005" cy="109676"/>
            <a:chOff x="6753682" y="4819429"/>
            <a:chExt cx="1177005" cy="109676"/>
          </a:xfrm>
        </p:grpSpPr>
        <p:sp>
          <p:nvSpPr>
            <p:cNvPr id="39" name="Rectangle 42"/>
            <p:cNvSpPr/>
            <p:nvPr/>
          </p:nvSpPr>
          <p:spPr>
            <a:xfrm>
              <a:off x="6753682"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0" name="Rectangle 43"/>
            <p:cNvSpPr/>
            <p:nvPr/>
          </p:nvSpPr>
          <p:spPr>
            <a:xfrm>
              <a:off x="7373550"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1" name="Rectangle 44"/>
            <p:cNvSpPr/>
            <p:nvPr/>
          </p:nvSpPr>
          <p:spPr>
            <a:xfrm>
              <a:off x="6908649"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2" name="Rectangle 45"/>
            <p:cNvSpPr/>
            <p:nvPr/>
          </p:nvSpPr>
          <p:spPr>
            <a:xfrm>
              <a:off x="7063616"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3" name="Rectangle 46"/>
            <p:cNvSpPr/>
            <p:nvPr/>
          </p:nvSpPr>
          <p:spPr>
            <a:xfrm>
              <a:off x="7218583"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4" name="Rectangle 47"/>
            <p:cNvSpPr/>
            <p:nvPr/>
          </p:nvSpPr>
          <p:spPr>
            <a:xfrm>
              <a:off x="7528517"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5" name="Rectangle 48"/>
            <p:cNvSpPr/>
            <p:nvPr/>
          </p:nvSpPr>
          <p:spPr>
            <a:xfrm>
              <a:off x="7683484"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6" name="Rectangle 49"/>
            <p:cNvSpPr/>
            <p:nvPr/>
          </p:nvSpPr>
          <p:spPr>
            <a:xfrm>
              <a:off x="7838449"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47" name="Group 59"/>
          <p:cNvGrpSpPr/>
          <p:nvPr/>
        </p:nvGrpSpPr>
        <p:grpSpPr>
          <a:xfrm>
            <a:off x="7317046" y="4685556"/>
            <a:ext cx="1177005" cy="109676"/>
            <a:chOff x="6753682" y="4819429"/>
            <a:chExt cx="1177005" cy="109676"/>
          </a:xfrm>
        </p:grpSpPr>
        <p:sp>
          <p:nvSpPr>
            <p:cNvPr id="48" name="Rectangle 60"/>
            <p:cNvSpPr/>
            <p:nvPr/>
          </p:nvSpPr>
          <p:spPr>
            <a:xfrm>
              <a:off x="6753682"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9" name="Rectangle 61"/>
            <p:cNvSpPr/>
            <p:nvPr/>
          </p:nvSpPr>
          <p:spPr>
            <a:xfrm>
              <a:off x="7373550"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0" name="Rectangle 62"/>
            <p:cNvSpPr/>
            <p:nvPr/>
          </p:nvSpPr>
          <p:spPr>
            <a:xfrm>
              <a:off x="6908649"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1" name="Rectangle 63"/>
            <p:cNvSpPr/>
            <p:nvPr/>
          </p:nvSpPr>
          <p:spPr>
            <a:xfrm>
              <a:off x="7063616"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2" name="Rectangle 64"/>
            <p:cNvSpPr/>
            <p:nvPr/>
          </p:nvSpPr>
          <p:spPr>
            <a:xfrm>
              <a:off x="7218583"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3" name="Rectangle 65"/>
            <p:cNvSpPr/>
            <p:nvPr/>
          </p:nvSpPr>
          <p:spPr>
            <a:xfrm>
              <a:off x="7528517"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4" name="Rectangle 66"/>
            <p:cNvSpPr/>
            <p:nvPr/>
          </p:nvSpPr>
          <p:spPr>
            <a:xfrm>
              <a:off x="7683484"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5" name="Rectangle 67"/>
            <p:cNvSpPr/>
            <p:nvPr/>
          </p:nvSpPr>
          <p:spPr>
            <a:xfrm>
              <a:off x="7838449"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56" name="Group 68"/>
          <p:cNvGrpSpPr/>
          <p:nvPr/>
        </p:nvGrpSpPr>
        <p:grpSpPr>
          <a:xfrm>
            <a:off x="7317046" y="4874855"/>
            <a:ext cx="1177005" cy="109676"/>
            <a:chOff x="6753682" y="4819429"/>
            <a:chExt cx="1177005" cy="109676"/>
          </a:xfrm>
        </p:grpSpPr>
        <p:sp>
          <p:nvSpPr>
            <p:cNvPr id="57" name="Rectangle 69"/>
            <p:cNvSpPr/>
            <p:nvPr/>
          </p:nvSpPr>
          <p:spPr>
            <a:xfrm>
              <a:off x="6753682"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8" name="Rectangle 70"/>
            <p:cNvSpPr/>
            <p:nvPr/>
          </p:nvSpPr>
          <p:spPr>
            <a:xfrm>
              <a:off x="7373550"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9" name="Rectangle 71"/>
            <p:cNvSpPr/>
            <p:nvPr/>
          </p:nvSpPr>
          <p:spPr>
            <a:xfrm>
              <a:off x="6908649"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0" name="Rectangle 72"/>
            <p:cNvSpPr/>
            <p:nvPr/>
          </p:nvSpPr>
          <p:spPr>
            <a:xfrm>
              <a:off x="7063616"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1" name="Rectangle 73"/>
            <p:cNvSpPr/>
            <p:nvPr/>
          </p:nvSpPr>
          <p:spPr>
            <a:xfrm>
              <a:off x="7218583"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2" name="Rectangle 74"/>
            <p:cNvSpPr/>
            <p:nvPr/>
          </p:nvSpPr>
          <p:spPr>
            <a:xfrm>
              <a:off x="7528517"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3" name="Rectangle 75"/>
            <p:cNvSpPr/>
            <p:nvPr/>
          </p:nvSpPr>
          <p:spPr>
            <a:xfrm>
              <a:off x="7683484"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4" name="Rectangle 76"/>
            <p:cNvSpPr/>
            <p:nvPr/>
          </p:nvSpPr>
          <p:spPr>
            <a:xfrm>
              <a:off x="7838449"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65" name="Group 77"/>
          <p:cNvGrpSpPr/>
          <p:nvPr/>
        </p:nvGrpSpPr>
        <p:grpSpPr>
          <a:xfrm>
            <a:off x="7317046" y="5064154"/>
            <a:ext cx="1177005" cy="109676"/>
            <a:chOff x="6753682" y="4819429"/>
            <a:chExt cx="1177005" cy="109676"/>
          </a:xfrm>
        </p:grpSpPr>
        <p:sp>
          <p:nvSpPr>
            <p:cNvPr id="66" name="Rectangle 78"/>
            <p:cNvSpPr/>
            <p:nvPr/>
          </p:nvSpPr>
          <p:spPr>
            <a:xfrm>
              <a:off x="6753682"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7" name="Rectangle 79"/>
            <p:cNvSpPr/>
            <p:nvPr/>
          </p:nvSpPr>
          <p:spPr>
            <a:xfrm>
              <a:off x="7373550"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8" name="Rectangle 80"/>
            <p:cNvSpPr/>
            <p:nvPr/>
          </p:nvSpPr>
          <p:spPr>
            <a:xfrm>
              <a:off x="6908649"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9" name="Rectangle 81"/>
            <p:cNvSpPr/>
            <p:nvPr/>
          </p:nvSpPr>
          <p:spPr>
            <a:xfrm>
              <a:off x="7063616"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0" name="Rectangle 82"/>
            <p:cNvSpPr/>
            <p:nvPr/>
          </p:nvSpPr>
          <p:spPr>
            <a:xfrm>
              <a:off x="7218583"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1" name="Rectangle 83"/>
            <p:cNvSpPr/>
            <p:nvPr/>
          </p:nvSpPr>
          <p:spPr>
            <a:xfrm>
              <a:off x="7528517"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2" name="Rectangle 84"/>
            <p:cNvSpPr/>
            <p:nvPr/>
          </p:nvSpPr>
          <p:spPr>
            <a:xfrm>
              <a:off x="7683484"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3" name="Rectangle 85"/>
            <p:cNvSpPr/>
            <p:nvPr/>
          </p:nvSpPr>
          <p:spPr>
            <a:xfrm>
              <a:off x="7838449"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74" name="Group 86"/>
          <p:cNvGrpSpPr/>
          <p:nvPr/>
        </p:nvGrpSpPr>
        <p:grpSpPr>
          <a:xfrm>
            <a:off x="7317046" y="5253453"/>
            <a:ext cx="1177005" cy="109676"/>
            <a:chOff x="6753682" y="4819429"/>
            <a:chExt cx="1177005" cy="109676"/>
          </a:xfrm>
        </p:grpSpPr>
        <p:sp>
          <p:nvSpPr>
            <p:cNvPr id="75" name="Rectangle 87"/>
            <p:cNvSpPr/>
            <p:nvPr/>
          </p:nvSpPr>
          <p:spPr>
            <a:xfrm>
              <a:off x="6753682"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6" name="Rectangle 88"/>
            <p:cNvSpPr/>
            <p:nvPr/>
          </p:nvSpPr>
          <p:spPr>
            <a:xfrm>
              <a:off x="7373550"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7" name="Rectangle 89"/>
            <p:cNvSpPr/>
            <p:nvPr/>
          </p:nvSpPr>
          <p:spPr>
            <a:xfrm>
              <a:off x="6908649"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8" name="Rectangle 90"/>
            <p:cNvSpPr/>
            <p:nvPr/>
          </p:nvSpPr>
          <p:spPr>
            <a:xfrm>
              <a:off x="7063616"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9" name="Rectangle 91"/>
            <p:cNvSpPr/>
            <p:nvPr/>
          </p:nvSpPr>
          <p:spPr>
            <a:xfrm>
              <a:off x="7218583"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0" name="Rectangle 92"/>
            <p:cNvSpPr/>
            <p:nvPr/>
          </p:nvSpPr>
          <p:spPr>
            <a:xfrm>
              <a:off x="7528517"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1" name="Rectangle 93"/>
            <p:cNvSpPr/>
            <p:nvPr/>
          </p:nvSpPr>
          <p:spPr>
            <a:xfrm>
              <a:off x="7683484"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2" name="Rectangle 94"/>
            <p:cNvSpPr/>
            <p:nvPr/>
          </p:nvSpPr>
          <p:spPr>
            <a:xfrm>
              <a:off x="7838449"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83" name="Group 95"/>
          <p:cNvGrpSpPr/>
          <p:nvPr/>
        </p:nvGrpSpPr>
        <p:grpSpPr>
          <a:xfrm>
            <a:off x="7312463" y="5442752"/>
            <a:ext cx="1177005" cy="109676"/>
            <a:chOff x="6753682" y="4819429"/>
            <a:chExt cx="1177005" cy="109676"/>
          </a:xfrm>
        </p:grpSpPr>
        <p:sp>
          <p:nvSpPr>
            <p:cNvPr id="84" name="Rectangle 96"/>
            <p:cNvSpPr/>
            <p:nvPr/>
          </p:nvSpPr>
          <p:spPr>
            <a:xfrm>
              <a:off x="6753682"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5" name="Rectangle 97"/>
            <p:cNvSpPr/>
            <p:nvPr/>
          </p:nvSpPr>
          <p:spPr>
            <a:xfrm>
              <a:off x="7373550"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6" name="Rectangle 98"/>
            <p:cNvSpPr/>
            <p:nvPr/>
          </p:nvSpPr>
          <p:spPr>
            <a:xfrm>
              <a:off x="6908649"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7" name="Rectangle 99"/>
            <p:cNvSpPr/>
            <p:nvPr/>
          </p:nvSpPr>
          <p:spPr>
            <a:xfrm>
              <a:off x="7063616" y="4820472"/>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8" name="Rectangle 100"/>
            <p:cNvSpPr/>
            <p:nvPr/>
          </p:nvSpPr>
          <p:spPr>
            <a:xfrm>
              <a:off x="7218583"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9" name="Rectangle 101"/>
            <p:cNvSpPr/>
            <p:nvPr/>
          </p:nvSpPr>
          <p:spPr>
            <a:xfrm>
              <a:off x="7528517"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0" name="Rectangle 102"/>
            <p:cNvSpPr/>
            <p:nvPr/>
          </p:nvSpPr>
          <p:spPr>
            <a:xfrm>
              <a:off x="7683484"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1" name="Rectangle 103"/>
            <p:cNvSpPr/>
            <p:nvPr/>
          </p:nvSpPr>
          <p:spPr>
            <a:xfrm>
              <a:off x="7838449" y="4819429"/>
              <a:ext cx="92238" cy="1086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pic>
        <p:nvPicPr>
          <p:cNvPr id="92" name="Picture 1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1566" y="4670697"/>
            <a:ext cx="828604" cy="727005"/>
          </a:xfrm>
          <a:prstGeom prst="rect">
            <a:avLst/>
          </a:prstGeom>
        </p:spPr>
      </p:pic>
      <p:sp>
        <p:nvSpPr>
          <p:cNvPr id="93" name="TextBox 105"/>
          <p:cNvSpPr txBox="1"/>
          <p:nvPr/>
        </p:nvSpPr>
        <p:spPr>
          <a:xfrm>
            <a:off x="990600" y="6019800"/>
            <a:ext cx="1977380" cy="369332"/>
          </a:xfrm>
          <a:prstGeom prst="rect">
            <a:avLst/>
          </a:prstGeom>
          <a:noFill/>
        </p:spPr>
        <p:txBody>
          <a:bodyPr wrap="square" rtlCol="0">
            <a:spAutoFit/>
          </a:bodyPr>
          <a:lstStyle/>
          <a:p>
            <a:r>
              <a:rPr lang="en-GB" dirty="0"/>
              <a:t>Core Area Bound</a:t>
            </a:r>
          </a:p>
        </p:txBody>
      </p:sp>
      <p:grpSp>
        <p:nvGrpSpPr>
          <p:cNvPr id="94" name="Group 106"/>
          <p:cNvGrpSpPr/>
          <p:nvPr/>
        </p:nvGrpSpPr>
        <p:grpSpPr>
          <a:xfrm rot="5400000">
            <a:off x="1785006" y="3857244"/>
            <a:ext cx="323080" cy="844333"/>
            <a:chOff x="5434364" y="4854124"/>
            <a:chExt cx="323080" cy="844333"/>
          </a:xfrm>
        </p:grpSpPr>
        <p:sp>
          <p:nvSpPr>
            <p:cNvPr id="95" name="Rectangle 107"/>
            <p:cNvSpPr/>
            <p:nvPr/>
          </p:nvSpPr>
          <p:spPr>
            <a:xfrm>
              <a:off x="5434364" y="557569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6" name="Rectangle 108"/>
            <p:cNvSpPr/>
            <p:nvPr/>
          </p:nvSpPr>
          <p:spPr>
            <a:xfrm>
              <a:off x="5434364" y="5431678"/>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7" name="Rectangle 109"/>
            <p:cNvSpPr/>
            <p:nvPr/>
          </p:nvSpPr>
          <p:spPr>
            <a:xfrm>
              <a:off x="5434364" y="5287662"/>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8" name="Rectangle 110"/>
            <p:cNvSpPr/>
            <p:nvPr/>
          </p:nvSpPr>
          <p:spPr>
            <a:xfrm>
              <a:off x="5434364" y="4999630"/>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9" name="Rectangle 111"/>
            <p:cNvSpPr/>
            <p:nvPr/>
          </p:nvSpPr>
          <p:spPr>
            <a:xfrm>
              <a:off x="5434364" y="5143646"/>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0" name="Rectangle 112"/>
            <p:cNvSpPr/>
            <p:nvPr/>
          </p:nvSpPr>
          <p:spPr>
            <a:xfrm>
              <a:off x="5434364" y="485412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01" name="Group 113"/>
          <p:cNvGrpSpPr/>
          <p:nvPr/>
        </p:nvGrpSpPr>
        <p:grpSpPr>
          <a:xfrm rot="10800000">
            <a:off x="2729406" y="4672934"/>
            <a:ext cx="323080" cy="844333"/>
            <a:chOff x="5434364" y="4854124"/>
            <a:chExt cx="323080" cy="844333"/>
          </a:xfrm>
        </p:grpSpPr>
        <p:sp>
          <p:nvSpPr>
            <p:cNvPr id="102" name="Rectangle 114"/>
            <p:cNvSpPr/>
            <p:nvPr/>
          </p:nvSpPr>
          <p:spPr>
            <a:xfrm>
              <a:off x="5434364" y="557569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3" name="Rectangle 115"/>
            <p:cNvSpPr/>
            <p:nvPr/>
          </p:nvSpPr>
          <p:spPr>
            <a:xfrm>
              <a:off x="5434364" y="5431678"/>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4" name="Rectangle 116"/>
            <p:cNvSpPr/>
            <p:nvPr/>
          </p:nvSpPr>
          <p:spPr>
            <a:xfrm>
              <a:off x="5434364" y="5287662"/>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5" name="Rectangle 117"/>
            <p:cNvSpPr/>
            <p:nvPr/>
          </p:nvSpPr>
          <p:spPr>
            <a:xfrm>
              <a:off x="5434364" y="4999630"/>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6" name="Rectangle 118"/>
            <p:cNvSpPr/>
            <p:nvPr/>
          </p:nvSpPr>
          <p:spPr>
            <a:xfrm>
              <a:off x="5434364" y="5143646"/>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7" name="Rectangle 119"/>
            <p:cNvSpPr/>
            <p:nvPr/>
          </p:nvSpPr>
          <p:spPr>
            <a:xfrm>
              <a:off x="5434364" y="4854124"/>
              <a:ext cx="323080" cy="1227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108" name="TextBox 120"/>
          <p:cNvSpPr txBox="1"/>
          <p:nvPr/>
        </p:nvSpPr>
        <p:spPr>
          <a:xfrm>
            <a:off x="4724400" y="6019800"/>
            <a:ext cx="1378162" cy="369332"/>
          </a:xfrm>
          <a:prstGeom prst="rect">
            <a:avLst/>
          </a:prstGeom>
          <a:noFill/>
        </p:spPr>
        <p:txBody>
          <a:bodyPr wrap="square" rtlCol="0">
            <a:spAutoFit/>
          </a:bodyPr>
          <a:lstStyle/>
          <a:p>
            <a:r>
              <a:rPr lang="en-GB" dirty="0"/>
              <a:t>I/O Bound</a:t>
            </a:r>
          </a:p>
        </p:txBody>
      </p:sp>
      <p:sp>
        <p:nvSpPr>
          <p:cNvPr id="109" name="TextBox 120"/>
          <p:cNvSpPr txBox="1"/>
          <p:nvPr/>
        </p:nvSpPr>
        <p:spPr>
          <a:xfrm>
            <a:off x="7162800" y="6019800"/>
            <a:ext cx="1378162" cy="369332"/>
          </a:xfrm>
          <a:prstGeom prst="rect">
            <a:avLst/>
          </a:prstGeom>
          <a:noFill/>
        </p:spPr>
        <p:txBody>
          <a:bodyPr wrap="square" rtlCol="0">
            <a:spAutoFit/>
          </a:bodyPr>
          <a:lstStyle/>
          <a:p>
            <a:r>
              <a:rPr lang="en-GB" dirty="0"/>
              <a:t>I/O Bound</a:t>
            </a:r>
          </a:p>
        </p:txBody>
      </p:sp>
    </p:spTree>
    <p:extLst>
      <p:ext uri="{BB962C8B-B14F-4D97-AF65-F5344CB8AC3E}">
        <p14:creationId xmlns:p14="http://schemas.microsoft.com/office/powerpoint/2010/main" val="3731576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t>
            </a:r>
            <a:r>
              <a:rPr lang="en-GB" dirty="0" smtClean="0"/>
              <a:t>hree </a:t>
            </a:r>
            <a:r>
              <a:rPr lang="en-GB" dirty="0"/>
              <a:t>possibilities for chip production</a:t>
            </a:r>
            <a:endParaRPr lang="de-DE" dirty="0"/>
          </a:p>
        </p:txBody>
      </p:sp>
      <p:sp>
        <p:nvSpPr>
          <p:cNvPr id="3" name="Inhaltsplatzhalter 2"/>
          <p:cNvSpPr>
            <a:spLocks noGrp="1"/>
          </p:cNvSpPr>
          <p:nvPr>
            <p:ph idx="1"/>
          </p:nvPr>
        </p:nvSpPr>
        <p:spPr>
          <a:xfrm>
            <a:off x="457200" y="692150"/>
            <a:ext cx="8229600" cy="603250"/>
          </a:xfrm>
        </p:spPr>
        <p:txBody>
          <a:bodyPr/>
          <a:lstStyle/>
          <a:p>
            <a:r>
              <a:rPr lang="en-GB" dirty="0"/>
              <a:t>To understand the production costs, let us introduce the three possibilities for chip production</a:t>
            </a:r>
            <a:r>
              <a:rPr lang="en-GB" dirty="0" smtClean="0"/>
              <a:t>:</a:t>
            </a:r>
          </a:p>
          <a:p>
            <a:r>
              <a:rPr lang="en-GB" dirty="0" smtClean="0"/>
              <a:t>In </a:t>
            </a:r>
            <a:r>
              <a:rPr lang="en-GB" dirty="0"/>
              <a:t>the case of </a:t>
            </a:r>
            <a:r>
              <a:rPr lang="en-GB" b="1" dirty="0"/>
              <a:t>full mask set run</a:t>
            </a:r>
            <a:r>
              <a:rPr lang="en-GB" dirty="0"/>
              <a:t>, one customer uses the entire mask set for his design or </a:t>
            </a:r>
            <a:r>
              <a:rPr lang="en-GB" dirty="0" err="1" smtClean="0"/>
              <a:t>designsThe</a:t>
            </a:r>
            <a:r>
              <a:rPr lang="en-GB" dirty="0" smtClean="0"/>
              <a:t> </a:t>
            </a:r>
            <a:r>
              <a:rPr lang="en-GB" dirty="0"/>
              <a:t>size of the mask projection on the wafer, called the </a:t>
            </a:r>
            <a:r>
              <a:rPr lang="en-GB" dirty="0" err="1"/>
              <a:t>reticle</a:t>
            </a:r>
            <a:r>
              <a:rPr lang="en-GB" dirty="0"/>
              <a:t>, limits the maximum chip </a:t>
            </a:r>
            <a:r>
              <a:rPr lang="en-GB" dirty="0" smtClean="0"/>
              <a:t>size</a:t>
            </a:r>
          </a:p>
          <a:p>
            <a:r>
              <a:rPr lang="en-GB" dirty="0"/>
              <a:t>In </a:t>
            </a:r>
            <a:r>
              <a:rPr lang="en-GB" dirty="0" smtClean="0"/>
              <a:t>the case of </a:t>
            </a:r>
            <a:r>
              <a:rPr lang="en-GB" b="1" dirty="0" smtClean="0"/>
              <a:t>MPW shuttle </a:t>
            </a:r>
            <a:r>
              <a:rPr lang="en-GB" dirty="0" smtClean="0"/>
              <a:t>run, </a:t>
            </a:r>
            <a:r>
              <a:rPr lang="en-GB" dirty="0"/>
              <a:t>many customers pay for a mask set and the </a:t>
            </a:r>
            <a:r>
              <a:rPr lang="en-GB" dirty="0" err="1"/>
              <a:t>reticle</a:t>
            </a:r>
            <a:r>
              <a:rPr lang="en-GB" dirty="0"/>
              <a:t> area is shared by many designs. The advantage is that the run cost is quite small for one customer</a:t>
            </a:r>
            <a:r>
              <a:rPr lang="en-GB" dirty="0" smtClean="0"/>
              <a:t>.</a:t>
            </a:r>
            <a:endParaRPr lang="en-GB"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a:t>
            </a:fld>
            <a:endParaRPr lang="de-DE" altLang="de-DE"/>
          </a:p>
        </p:txBody>
      </p:sp>
      <p:pic>
        <p:nvPicPr>
          <p:cNvPr id="5"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038600" y="2895600"/>
            <a:ext cx="4770037" cy="3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2"/>
          <p:cNvSpPr txBox="1">
            <a:spLocks/>
          </p:cNvSpPr>
          <p:nvPr/>
        </p:nvSpPr>
        <p:spPr bwMode="auto">
          <a:xfrm>
            <a:off x="457200" y="3587750"/>
            <a:ext cx="3276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GB" sz="1800" dirty="0"/>
              <a:t>In </a:t>
            </a:r>
            <a:r>
              <a:rPr lang="en-GB" sz="1800" dirty="0" smtClean="0"/>
              <a:t>the case of </a:t>
            </a:r>
            <a:r>
              <a:rPr lang="en-GB" sz="1800" b="1" dirty="0" smtClean="0"/>
              <a:t>MLM</a:t>
            </a:r>
            <a:r>
              <a:rPr lang="en-GB" sz="1800" dirty="0" smtClean="0"/>
              <a:t> run, </a:t>
            </a:r>
            <a:r>
              <a:rPr lang="en-GB" sz="1800" dirty="0"/>
              <a:t>one mask is used for several layers. One customer pays for the mask set, and since less masks are needed than in the case of the full mask set run, the mask cost is reduced</a:t>
            </a:r>
            <a:endParaRPr lang="en-GB" sz="1800" kern="0" dirty="0"/>
          </a:p>
        </p:txBody>
      </p:sp>
    </p:spTree>
    <p:extLst>
      <p:ext uri="{BB962C8B-B14F-4D97-AF65-F5344CB8AC3E}">
        <p14:creationId xmlns:p14="http://schemas.microsoft.com/office/powerpoint/2010/main" val="416386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DSSMALL2_2">
  <a:themeElements>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SSMALL2_2">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SSMALL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SSMALL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SSMALL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SSMALL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SSMALL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SSMALL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SSMALL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SSMALL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SSMALL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SSMALL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SSMALL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SDSSMALL2_2</Template>
  <TotalTime>0</TotalTime>
  <Words>3330</Words>
  <Application>Microsoft Office PowerPoint</Application>
  <PresentationFormat>Bildschirmpräsentation (4:3)</PresentationFormat>
  <Paragraphs>417</Paragraphs>
  <Slides>53</Slides>
  <Notes>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53</vt:i4>
      </vt:variant>
    </vt:vector>
  </HeadingPairs>
  <TitlesOfParts>
    <vt:vector size="55" baseType="lpstr">
      <vt:lpstr>Arial</vt:lpstr>
      <vt:lpstr>SDSSMALL2_2</vt:lpstr>
      <vt:lpstr>Place and route</vt:lpstr>
      <vt:lpstr>Design flow</vt:lpstr>
      <vt:lpstr>Analog on top</vt:lpstr>
      <vt:lpstr>Digital on top</vt:lpstr>
      <vt:lpstr>GUI (manual input of commands) vs. script</vt:lpstr>
      <vt:lpstr>Floor planning</vt:lpstr>
      <vt:lpstr>Floor planning</vt:lpstr>
      <vt:lpstr>Floor planning</vt:lpstr>
      <vt:lpstr>Three possibilities for chip production</vt:lpstr>
      <vt:lpstr>Three possibilities for chip production</vt:lpstr>
      <vt:lpstr>IO pads</vt:lpstr>
      <vt:lpstr>Analog pad</vt:lpstr>
      <vt:lpstr>Analog pad</vt:lpstr>
      <vt:lpstr>Digital pad</vt:lpstr>
      <vt:lpstr>Power domains</vt:lpstr>
      <vt:lpstr>Power domains</vt:lpstr>
      <vt:lpstr>Power domains</vt:lpstr>
      <vt:lpstr>IO-cell and pad placement types</vt:lpstr>
      <vt:lpstr>IO-cell and pad placement types</vt:lpstr>
      <vt:lpstr>IO-cell and pad placement types</vt:lpstr>
      <vt:lpstr>IO-cell and pad placement types</vt:lpstr>
      <vt:lpstr>PowerPoint-Präsentation</vt:lpstr>
      <vt:lpstr>Partitions</vt:lpstr>
      <vt:lpstr>Hard macros or IP blocks</vt:lpstr>
      <vt:lpstr>Hard macros or IP blocks</vt:lpstr>
      <vt:lpstr>Well- and substrate contacts</vt:lpstr>
      <vt:lpstr>Well- and substrate contacts</vt:lpstr>
      <vt:lpstr>Well- and substrate contacts</vt:lpstr>
      <vt:lpstr>Well- and substrate contacts</vt:lpstr>
      <vt:lpstr>Well- and substrate contacts</vt:lpstr>
      <vt:lpstr>Power planning and Power Analysis</vt:lpstr>
      <vt:lpstr>Power planning</vt:lpstr>
      <vt:lpstr>Power planning</vt:lpstr>
      <vt:lpstr>Power planning</vt:lpstr>
      <vt:lpstr>Power planning</vt:lpstr>
      <vt:lpstr>Special cell placement</vt:lpstr>
      <vt:lpstr>Placement of spare cells</vt:lpstr>
      <vt:lpstr>Standard cell placement</vt:lpstr>
      <vt:lpstr>PowerPoint-Präsentation</vt:lpstr>
      <vt:lpstr>Setup and Hold</vt:lpstr>
      <vt:lpstr>Multi-Mode Multi-Corner</vt:lpstr>
      <vt:lpstr>optDesign</vt:lpstr>
      <vt:lpstr>Clock tree synthesis</vt:lpstr>
      <vt:lpstr>Clock tree synthesis</vt:lpstr>
      <vt:lpstr>Clock latency</vt:lpstr>
      <vt:lpstr>Tree vs. mesh</vt:lpstr>
      <vt:lpstr>Usefull skew</vt:lpstr>
      <vt:lpstr>Input and output timing</vt:lpstr>
      <vt:lpstr>Timing report</vt:lpstr>
      <vt:lpstr>Routing</vt:lpstr>
      <vt:lpstr>Antenna effect</vt:lpstr>
      <vt:lpstr>Antenna effect</vt:lpstr>
      <vt:lpstr>Signoff</vt:lpstr>
    </vt:vector>
  </TitlesOfParts>
  <Company>University Mannheim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Ivan Peric</dc:creator>
  <cp:lastModifiedBy>Peric, Ivan (IPE)</cp:lastModifiedBy>
  <cp:revision>1572</cp:revision>
  <dcterms:created xsi:type="dcterms:W3CDTF">2010-08-30T10:07:17Z</dcterms:created>
  <dcterms:modified xsi:type="dcterms:W3CDTF">2019-07-29T20:51:15Z</dcterms:modified>
</cp:coreProperties>
</file>